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1" r:id="rId2"/>
    <p:sldId id="259" r:id="rId3"/>
    <p:sldId id="260" r:id="rId4"/>
    <p:sldId id="261" r:id="rId5"/>
    <p:sldId id="282" r:id="rId6"/>
    <p:sldId id="283" r:id="rId7"/>
    <p:sldId id="284" r:id="rId8"/>
    <p:sldId id="285" r:id="rId9"/>
    <p:sldId id="286" r:id="rId10"/>
    <p:sldId id="288" r:id="rId11"/>
    <p:sldId id="290" r:id="rId12"/>
    <p:sldId id="293" r:id="rId13"/>
    <p:sldId id="294" r:id="rId14"/>
    <p:sldId id="295" r:id="rId15"/>
    <p:sldId id="296" r:id="rId16"/>
    <p:sldId id="265" r:id="rId17"/>
    <p:sldId id="287" r:id="rId18"/>
    <p:sldId id="269" r:id="rId19"/>
    <p:sldId id="270" r:id="rId20"/>
  </p:sldIdLst>
  <p:sldSz cx="18288000" cy="10287000"/>
  <p:notesSz cx="6858000" cy="9144000"/>
  <p:embeddedFontLst>
    <p:embeddedFont>
      <p:font typeface="Cambria" panose="02040503050406030204" pitchFamily="18" charset="0"/>
      <p:regular r:id="rId21"/>
      <p:bold r:id="rId22"/>
      <p:italic r:id="rId23"/>
      <p:boldItalic r:id="rId24"/>
    </p:embeddedFont>
    <p:embeddedFont>
      <p:font typeface="Garet" panose="020B0604020202020204" charset="0"/>
      <p:regular r:id="rId25"/>
    </p:embeddedFont>
    <p:embeddedFont>
      <p:font typeface="Garet Bold" panose="020B0604020202020204" charset="0"/>
      <p:regular r:id="rId26"/>
      <p:bold r:id="rId27"/>
    </p:embeddedFont>
    <p:embeddedFont>
      <p:font typeface="Horizon"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image" Target="../media/image4.png"/><Relationship Id="rId7" Type="http://schemas.openxmlformats.org/officeDocument/2006/relationships/hyperlink" Target="https://github.com/"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hyperlink" Target="https://developer.android.com/" TargetMode="External"/><Relationship Id="rId5" Type="http://schemas.openxmlformats.org/officeDocument/2006/relationships/hyperlink" Target="https://chatgpt.com/gpts" TargetMode="External"/><Relationship Id="rId10" Type="http://schemas.openxmlformats.org/officeDocument/2006/relationships/hyperlink" Target="https://diagrammingai.com/" TargetMode="External"/><Relationship Id="rId4" Type="http://schemas.openxmlformats.org/officeDocument/2006/relationships/image" Target="../media/image5.svg"/><Relationship Id="rId9" Type="http://schemas.openxmlformats.org/officeDocument/2006/relationships/hyperlink" Target="https://www.youtub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jj">
            <a:hlinkClick r:id="" action="ppaction://media"/>
            <a:extLst>
              <a:ext uri="{FF2B5EF4-FFF2-40B4-BE49-F238E27FC236}">
                <a16:creationId xmlns:a16="http://schemas.microsoft.com/office/drawing/2014/main" id="{BF76078F-6390-95D6-53FF-2B8378597C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48475" y="0"/>
            <a:ext cx="4591050" cy="10287000"/>
          </a:xfrm>
          <a:prstGeom prst="rect">
            <a:avLst/>
          </a:prstGeom>
        </p:spPr>
      </p:pic>
    </p:spTree>
    <p:extLst>
      <p:ext uri="{BB962C8B-B14F-4D97-AF65-F5344CB8AC3E}">
        <p14:creationId xmlns:p14="http://schemas.microsoft.com/office/powerpoint/2010/main" val="48984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511089-3B9E-2C14-B67B-25F2BE34BE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9D6EAFE-B281-6220-4121-9FA074471E22}"/>
              </a:ext>
            </a:extLst>
          </p:cNvPr>
          <p:cNvSpPr txBox="1"/>
          <p:nvPr/>
        </p:nvSpPr>
        <p:spPr>
          <a:xfrm>
            <a:off x="2209800" y="874876"/>
            <a:ext cx="4800600" cy="830997"/>
          </a:xfrm>
          <a:prstGeom prst="rect">
            <a:avLst/>
          </a:prstGeom>
          <a:noFill/>
        </p:spPr>
        <p:txBody>
          <a:bodyPr wrap="square" rtlCol="0">
            <a:spAutoFit/>
          </a:bodyPr>
          <a:lstStyle/>
          <a:p>
            <a:r>
              <a:rPr lang="en-US" sz="2400" dirty="0">
                <a:solidFill>
                  <a:schemeClr val="bg1"/>
                </a:solidFill>
                <a:latin typeface="Garet Bold" panose="020B0604020202020204" charset="0"/>
              </a:rPr>
              <a:t>LANGUAGE CONFORMATION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E37B8716-B45F-E8D2-406E-6B411BB686B5}"/>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C0767C81-9CE3-C47F-A5F8-431D93947D26}"/>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1810C275-A59B-A457-863B-249C005C0670}"/>
              </a:ext>
            </a:extLst>
          </p:cNvPr>
          <p:cNvSpPr/>
          <p:nvPr/>
        </p:nvSpPr>
        <p:spPr>
          <a:xfrm>
            <a:off x="3048000" y="1943100"/>
            <a:ext cx="3581400" cy="722376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C3EE9E3-1CF5-8491-A570-8B944A2BC313}"/>
              </a:ext>
            </a:extLst>
          </p:cNvPr>
          <p:cNvSpPr txBox="1"/>
          <p:nvPr/>
        </p:nvSpPr>
        <p:spPr>
          <a:xfrm>
            <a:off x="10896600" y="874876"/>
            <a:ext cx="12496800" cy="830997"/>
          </a:xfrm>
          <a:prstGeom prst="rect">
            <a:avLst/>
          </a:prstGeom>
          <a:noFill/>
        </p:spPr>
        <p:txBody>
          <a:bodyPr wrap="square">
            <a:spAutoFit/>
          </a:bodyPr>
          <a:lstStyle/>
          <a:p>
            <a:r>
              <a:rPr lang="en-US" sz="2400" dirty="0">
                <a:solidFill>
                  <a:schemeClr val="bg1"/>
                </a:solidFill>
                <a:latin typeface="Garet Bold" panose="020B0604020202020204" charset="0"/>
              </a:rPr>
              <a:t>LANGUAGE CONFORMATION</a:t>
            </a:r>
          </a:p>
          <a:p>
            <a:r>
              <a:rPr lang="en-US" sz="2400" dirty="0">
                <a:solidFill>
                  <a:schemeClr val="bg1"/>
                </a:solidFill>
                <a:latin typeface="Garet Bold" panose="020B0604020202020204" charset="0"/>
              </a:rPr>
              <a:t>PAGE:</a:t>
            </a:r>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40E091D4-FD8F-C77B-5D10-BF1822B6FCE5}"/>
              </a:ext>
            </a:extLst>
          </p:cNvPr>
          <p:cNvSpPr/>
          <p:nvPr/>
        </p:nvSpPr>
        <p:spPr>
          <a:xfrm>
            <a:off x="11814629" y="1863326"/>
            <a:ext cx="3581400" cy="722376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9635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EC2B71-E586-6A16-2700-0F75A891E263}"/>
            </a:ext>
          </a:extLst>
        </p:cNvPr>
        <p:cNvGrpSpPr/>
        <p:nvPr/>
      </p:nvGrpSpPr>
      <p:grpSpPr>
        <a:xfrm>
          <a:off x="0" y="0"/>
          <a:ext cx="0" cy="0"/>
          <a:chOff x="0" y="0"/>
          <a:chExt cx="0" cy="0"/>
        </a:xfrm>
      </p:grpSpPr>
      <p:sp>
        <p:nvSpPr>
          <p:cNvPr id="4" name="Freeform 6">
            <a:extLst>
              <a:ext uri="{FF2B5EF4-FFF2-40B4-BE49-F238E27FC236}">
                <a16:creationId xmlns:a16="http://schemas.microsoft.com/office/drawing/2014/main" id="{340A6D4A-9EBE-0D29-50F2-F6D941EBBB58}"/>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BFD55313-B2E4-FF6D-D560-25D9A1D87925}"/>
              </a:ext>
            </a:extLst>
          </p:cNvPr>
          <p:cNvSpPr/>
          <p:nvPr/>
        </p:nvSpPr>
        <p:spPr>
          <a:xfrm>
            <a:off x="1265237" y="2275786"/>
            <a:ext cx="3581400" cy="7223760"/>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25AC63A9-696A-5A3D-6526-FACCD709AC2B}"/>
              </a:ext>
            </a:extLst>
          </p:cNvPr>
          <p:cNvSpPr/>
          <p:nvPr/>
        </p:nvSpPr>
        <p:spPr>
          <a:xfrm>
            <a:off x="7353300" y="2275786"/>
            <a:ext cx="3581400" cy="722376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B3453FD-EDD3-0990-1417-579BD50694E2}"/>
              </a:ext>
            </a:extLst>
          </p:cNvPr>
          <p:cNvSpPr txBox="1"/>
          <p:nvPr/>
        </p:nvSpPr>
        <p:spPr>
          <a:xfrm>
            <a:off x="46037" y="1585684"/>
            <a:ext cx="4800600" cy="461665"/>
          </a:xfrm>
          <a:prstGeom prst="rect">
            <a:avLst/>
          </a:prstGeom>
          <a:noFill/>
        </p:spPr>
        <p:txBody>
          <a:bodyPr wrap="square" rtlCol="0">
            <a:spAutoFit/>
          </a:bodyPr>
          <a:lstStyle/>
          <a:p>
            <a:r>
              <a:rPr lang="en-US" sz="2400" dirty="0">
                <a:solidFill>
                  <a:schemeClr val="bg1"/>
                </a:solidFill>
                <a:latin typeface="Garet Bold" panose="020B0604020202020204" charset="0"/>
              </a:rPr>
              <a:t>20 RUPEES:</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2E873FC7-D7C3-BDF9-9894-F18D0B5F21B8}"/>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DC651F6F-839A-7B8B-4BED-11F2095FCD9F}"/>
              </a:ext>
            </a:extLst>
          </p:cNvPr>
          <p:cNvSpPr txBox="1"/>
          <p:nvPr/>
        </p:nvSpPr>
        <p:spPr>
          <a:xfrm>
            <a:off x="6019800" y="1585683"/>
            <a:ext cx="12496800" cy="830997"/>
          </a:xfrm>
          <a:prstGeom prst="rect">
            <a:avLst/>
          </a:prstGeom>
          <a:noFill/>
        </p:spPr>
        <p:txBody>
          <a:bodyPr wrap="square">
            <a:spAutoFit/>
          </a:bodyPr>
          <a:lstStyle/>
          <a:p>
            <a:r>
              <a:rPr lang="en-US" sz="2400" dirty="0">
                <a:solidFill>
                  <a:schemeClr val="bg1"/>
                </a:solidFill>
                <a:latin typeface="Garet Bold" panose="020B0604020202020204" charset="0"/>
              </a:rPr>
              <a:t>50 RUPEES:                                                              100 RUPEES:</a:t>
            </a:r>
            <a:endParaRPr lang="en-IN" sz="2400" dirty="0">
              <a:solidFill>
                <a:schemeClr val="bg1"/>
              </a:solidFill>
              <a:latin typeface="Garet Bold" panose="020B0604020202020204" charset="0"/>
            </a:endParaRPr>
          </a:p>
          <a:p>
            <a:endParaRPr lang="en-IN" sz="2400" dirty="0">
              <a:solidFill>
                <a:schemeClr val="bg1"/>
              </a:solidFill>
              <a:latin typeface="Garet Bold" panose="020B0604020202020204" charset="0"/>
            </a:endParaRPr>
          </a:p>
        </p:txBody>
      </p:sp>
      <p:sp>
        <p:nvSpPr>
          <p:cNvPr id="2" name="TextBox 1">
            <a:extLst>
              <a:ext uri="{FF2B5EF4-FFF2-40B4-BE49-F238E27FC236}">
                <a16:creationId xmlns:a16="http://schemas.microsoft.com/office/drawing/2014/main" id="{A9B852C3-B6D9-F357-2305-DA613374ACAB}"/>
              </a:ext>
            </a:extLst>
          </p:cNvPr>
          <p:cNvSpPr txBox="1"/>
          <p:nvPr/>
        </p:nvSpPr>
        <p:spPr>
          <a:xfrm>
            <a:off x="6210300" y="298102"/>
            <a:ext cx="5867400" cy="461665"/>
          </a:xfrm>
          <a:prstGeom prst="rect">
            <a:avLst/>
          </a:prstGeom>
          <a:noFill/>
        </p:spPr>
        <p:txBody>
          <a:bodyPr wrap="square" rtlCol="0">
            <a:spAutoFit/>
          </a:bodyPr>
          <a:lstStyle/>
          <a:p>
            <a:r>
              <a:rPr lang="en-US" sz="2400" u="sng" dirty="0">
                <a:solidFill>
                  <a:schemeClr val="bg1"/>
                </a:solidFill>
                <a:latin typeface="Garet Bold" pitchFamily="2" charset="0"/>
              </a:rPr>
              <a:t>SOME OUTPUTS OF TRAINED MODEL</a:t>
            </a:r>
            <a:endParaRPr lang="en-IN" sz="2400" u="sng" dirty="0">
              <a:solidFill>
                <a:schemeClr val="bg1"/>
              </a:solidFill>
              <a:latin typeface="Garet Bold" pitchFamily="2" charset="0"/>
            </a:endParaRPr>
          </a:p>
        </p:txBody>
      </p:sp>
      <p:sp>
        <p:nvSpPr>
          <p:cNvPr id="6" name="Rectangle: Rounded Corners 5">
            <a:extLst>
              <a:ext uri="{FF2B5EF4-FFF2-40B4-BE49-F238E27FC236}">
                <a16:creationId xmlns:a16="http://schemas.microsoft.com/office/drawing/2014/main" id="{1DBD2453-B65B-FEF1-4C16-5A668B6FF075}"/>
              </a:ext>
            </a:extLst>
          </p:cNvPr>
          <p:cNvSpPr/>
          <p:nvPr/>
        </p:nvSpPr>
        <p:spPr>
          <a:xfrm>
            <a:off x="13106400" y="2275786"/>
            <a:ext cx="3581400" cy="722376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863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9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3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492C037-3AA8-3F23-72C9-1E0504B30D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364524-3BE3-512C-D923-A56B8D6D1E98}"/>
              </a:ext>
            </a:extLst>
          </p:cNvPr>
          <p:cNvSpPr/>
          <p:nvPr/>
        </p:nvSpPr>
        <p:spPr>
          <a:xfrm flipH="1">
            <a:off x="15292996" y="2321570"/>
            <a:ext cx="8932907" cy="8229600"/>
          </a:xfrm>
          <a:custGeom>
            <a:avLst/>
            <a:gdLst/>
            <a:ahLst/>
            <a:cxnLst/>
            <a:rect l="l" t="t" r="r" b="b"/>
            <a:pathLst>
              <a:path w="8932907" h="8229600">
                <a:moveTo>
                  <a:pt x="8932906" y="0"/>
                </a:moveTo>
                <a:lnTo>
                  <a:pt x="0" y="0"/>
                </a:lnTo>
                <a:lnTo>
                  <a:pt x="0" y="8229600"/>
                </a:lnTo>
                <a:lnTo>
                  <a:pt x="8932906" y="8229600"/>
                </a:lnTo>
                <a:lnTo>
                  <a:pt x="8932906" y="0"/>
                </a:lnTo>
                <a:close/>
              </a:path>
            </a:pathLst>
          </a:custGeom>
          <a:blipFill>
            <a:blip r:embed="rId2"/>
            <a:stretch>
              <a:fillRect/>
            </a:stretch>
          </a:blipFill>
        </p:spPr>
      </p:sp>
      <p:sp>
        <p:nvSpPr>
          <p:cNvPr id="3" name="TextBox 3">
            <a:extLst>
              <a:ext uri="{FF2B5EF4-FFF2-40B4-BE49-F238E27FC236}">
                <a16:creationId xmlns:a16="http://schemas.microsoft.com/office/drawing/2014/main" id="{413C6DF9-8C46-4898-5F3C-F39A2F19A50D}"/>
              </a:ext>
            </a:extLst>
          </p:cNvPr>
          <p:cNvSpPr txBox="1"/>
          <p:nvPr/>
        </p:nvSpPr>
        <p:spPr>
          <a:xfrm>
            <a:off x="4400505" y="3820116"/>
            <a:ext cx="9220440" cy="2094804"/>
          </a:xfrm>
          <a:prstGeom prst="rect">
            <a:avLst/>
          </a:prstGeom>
        </p:spPr>
        <p:txBody>
          <a:bodyPr wrap="square" lIns="0" tIns="0" rIns="0" bIns="0" rtlCol="0" anchor="t">
            <a:spAutoFit/>
          </a:bodyPr>
          <a:lstStyle/>
          <a:p>
            <a:pPr algn="ctr">
              <a:lnSpc>
                <a:spcPts val="8135"/>
              </a:lnSpc>
            </a:pPr>
            <a:r>
              <a:rPr lang="en-US" sz="7200" dirty="0">
                <a:solidFill>
                  <a:srgbClr val="FFFFFF"/>
                </a:solidFill>
                <a:latin typeface="Horizon"/>
                <a:ea typeface="Horizon"/>
                <a:cs typeface="Horizon"/>
                <a:sym typeface="Horizon"/>
              </a:rPr>
              <a:t>Admin panel</a:t>
            </a:r>
          </a:p>
        </p:txBody>
      </p:sp>
      <p:sp>
        <p:nvSpPr>
          <p:cNvPr id="10" name="Freeform 10">
            <a:extLst>
              <a:ext uri="{FF2B5EF4-FFF2-40B4-BE49-F238E27FC236}">
                <a16:creationId xmlns:a16="http://schemas.microsoft.com/office/drawing/2014/main" id="{6CC6B8B1-0895-FF9C-42A7-06572C39E500}"/>
              </a:ext>
            </a:extLst>
          </p:cNvPr>
          <p:cNvSpPr/>
          <p:nvPr/>
        </p:nvSpPr>
        <p:spPr>
          <a:xfrm rot="-1672140" flipH="1" flipV="1">
            <a:off x="-3437753" y="-3937991"/>
            <a:ext cx="8932907" cy="8229600"/>
          </a:xfrm>
          <a:custGeom>
            <a:avLst/>
            <a:gdLst/>
            <a:ahLst/>
            <a:cxnLst/>
            <a:rect l="l" t="t" r="r" b="b"/>
            <a:pathLst>
              <a:path w="8932907" h="8229600">
                <a:moveTo>
                  <a:pt x="8932906" y="8229600"/>
                </a:moveTo>
                <a:lnTo>
                  <a:pt x="0" y="8229600"/>
                </a:lnTo>
                <a:lnTo>
                  <a:pt x="0" y="0"/>
                </a:lnTo>
                <a:lnTo>
                  <a:pt x="8932906" y="0"/>
                </a:lnTo>
                <a:lnTo>
                  <a:pt x="8932906" y="8229600"/>
                </a:lnTo>
                <a:close/>
              </a:path>
            </a:pathLst>
          </a:custGeom>
          <a:blipFill>
            <a:blip r:embed="rId2"/>
            <a:stretch>
              <a:fillRect/>
            </a:stretch>
          </a:blipFill>
        </p:spPr>
      </p:sp>
      <p:sp>
        <p:nvSpPr>
          <p:cNvPr id="12" name="Freeform 12">
            <a:extLst>
              <a:ext uri="{FF2B5EF4-FFF2-40B4-BE49-F238E27FC236}">
                <a16:creationId xmlns:a16="http://schemas.microsoft.com/office/drawing/2014/main" id="{DD51886A-0471-ECF2-F424-8AB7E95821DE}"/>
              </a:ext>
            </a:extLst>
          </p:cNvPr>
          <p:cNvSpPr/>
          <p:nvPr/>
        </p:nvSpPr>
        <p:spPr>
          <a:xfrm>
            <a:off x="-4565877" y="5603762"/>
            <a:ext cx="7309077" cy="7309077"/>
          </a:xfrm>
          <a:custGeom>
            <a:avLst/>
            <a:gdLst/>
            <a:ahLst/>
            <a:cxnLst/>
            <a:rect l="l" t="t" r="r" b="b"/>
            <a:pathLst>
              <a:path w="7309077" h="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13452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E5AFD92-CB7A-8D29-B942-9F8CF1F678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72FE47A-4D58-E069-1D06-ADB1F449897F}"/>
              </a:ext>
            </a:extLst>
          </p:cNvPr>
          <p:cNvSpPr txBox="1"/>
          <p:nvPr/>
        </p:nvSpPr>
        <p:spPr>
          <a:xfrm>
            <a:off x="5023077" y="969081"/>
            <a:ext cx="4800600" cy="461665"/>
          </a:xfrm>
          <a:prstGeom prst="rect">
            <a:avLst/>
          </a:prstGeom>
          <a:noFill/>
        </p:spPr>
        <p:txBody>
          <a:bodyPr wrap="square" rtlCol="0">
            <a:spAutoFit/>
          </a:bodyPr>
          <a:lstStyle/>
          <a:p>
            <a:r>
              <a:rPr lang="en-US" sz="2400" dirty="0">
                <a:solidFill>
                  <a:schemeClr val="bg1"/>
                </a:solidFill>
                <a:latin typeface="Garet Bold" panose="020B0604020202020204" charset="0"/>
              </a:rPr>
              <a:t>WELCOME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C89D1629-9A23-741E-1A43-8F7706DFFE6B}"/>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2D847543-12BD-824D-5D25-1B1E1F558AE1}"/>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76E3E35C-5369-EADF-AB52-6CEE08DD815A}"/>
              </a:ext>
            </a:extLst>
          </p:cNvPr>
          <p:cNvSpPr/>
          <p:nvPr/>
        </p:nvSpPr>
        <p:spPr>
          <a:xfrm>
            <a:off x="7353300" y="1790700"/>
            <a:ext cx="3581400" cy="7223760"/>
          </a:xfrm>
          <a:prstGeom prst="roundRect">
            <a:avLst/>
          </a:prstGeom>
          <a:blipFill dpi="0" rotWithShape="1">
            <a:blip r:embed="rId4" cstate="print">
              <a:extLst>
                <a:ext uri="{28A0092B-C50C-407E-A947-70E740481C1C}">
                  <a14:useLocalDpi xmlns:a14="http://schemas.microsoft.com/office/drawing/2010/main" val="0"/>
                </a:ext>
              </a:extLst>
            </a:blip>
            <a:srcRect/>
            <a:stretch>
              <a:fillRect t="-326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876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10BFE4-D826-C531-95DA-7C3B936103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D5E877-814E-5C98-879C-1EC3C24552D7}"/>
              </a:ext>
            </a:extLst>
          </p:cNvPr>
          <p:cNvSpPr txBox="1"/>
          <p:nvPr/>
        </p:nvSpPr>
        <p:spPr>
          <a:xfrm>
            <a:off x="2209800" y="874876"/>
            <a:ext cx="4800600" cy="461665"/>
          </a:xfrm>
          <a:prstGeom prst="rect">
            <a:avLst/>
          </a:prstGeom>
          <a:noFill/>
        </p:spPr>
        <p:txBody>
          <a:bodyPr wrap="square" rtlCol="0">
            <a:spAutoFit/>
          </a:bodyPr>
          <a:lstStyle/>
          <a:p>
            <a:r>
              <a:rPr lang="en-US" sz="2400" dirty="0">
                <a:solidFill>
                  <a:schemeClr val="bg1"/>
                </a:solidFill>
                <a:latin typeface="Garet Bold" panose="020B0604020202020204" charset="0"/>
              </a:rPr>
              <a:t>LOGIN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250F989F-3B4F-F768-EFB5-315725532F85}"/>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A034706F-164C-BE79-5DE7-D57C5D846B57}"/>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3B1BB272-B35F-FF20-84EF-413B2F4976FB}"/>
              </a:ext>
            </a:extLst>
          </p:cNvPr>
          <p:cNvSpPr/>
          <p:nvPr/>
        </p:nvSpPr>
        <p:spPr>
          <a:xfrm>
            <a:off x="3046753" y="1863326"/>
            <a:ext cx="3581400" cy="7223760"/>
          </a:xfrm>
          <a:prstGeom prst="roundRect">
            <a:avLst/>
          </a:prstGeom>
          <a:blipFill dpi="0" rotWithShape="1">
            <a:blip r:embed="rId4" cstate="print">
              <a:extLst>
                <a:ext uri="{28A0092B-C50C-407E-A947-70E740481C1C}">
                  <a14:useLocalDpi xmlns:a14="http://schemas.microsoft.com/office/drawing/2010/main" val="0"/>
                </a:ext>
              </a:extLst>
            </a:blip>
            <a:srcRect/>
            <a:stretch>
              <a:fillRect t="-3320" b="-1"/>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91B4514-87E1-E748-A441-9A6FDBD9575D}"/>
              </a:ext>
            </a:extLst>
          </p:cNvPr>
          <p:cNvSpPr txBox="1"/>
          <p:nvPr/>
        </p:nvSpPr>
        <p:spPr>
          <a:xfrm>
            <a:off x="10896600" y="874876"/>
            <a:ext cx="12496800" cy="461665"/>
          </a:xfrm>
          <a:prstGeom prst="rect">
            <a:avLst/>
          </a:prstGeom>
          <a:noFill/>
        </p:spPr>
        <p:txBody>
          <a:bodyPr wrap="square">
            <a:spAutoFit/>
          </a:bodyPr>
          <a:lstStyle/>
          <a:p>
            <a:r>
              <a:rPr lang="en-US" sz="2400" dirty="0">
                <a:solidFill>
                  <a:schemeClr val="bg1"/>
                </a:solidFill>
                <a:latin typeface="Garet Bold" panose="020B0604020202020204" charset="0"/>
              </a:rPr>
              <a:t>REGISTER PAGE:</a:t>
            </a:r>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48B5434C-E3F9-DAA7-375F-0919E9237351}"/>
              </a:ext>
            </a:extLst>
          </p:cNvPr>
          <p:cNvSpPr/>
          <p:nvPr/>
        </p:nvSpPr>
        <p:spPr>
          <a:xfrm>
            <a:off x="11811000" y="1868769"/>
            <a:ext cx="3581400" cy="7223760"/>
          </a:xfrm>
          <a:prstGeom prst="roundRect">
            <a:avLst/>
          </a:prstGeom>
          <a:blipFill dpi="0" rotWithShape="1">
            <a:blip r:embed="rId5" cstate="print">
              <a:extLst>
                <a:ext uri="{28A0092B-C50C-407E-A947-70E740481C1C}">
                  <a14:useLocalDpi xmlns:a14="http://schemas.microsoft.com/office/drawing/2010/main" val="0"/>
                </a:ext>
              </a:extLst>
            </a:blip>
            <a:srcRect/>
            <a:stretch>
              <a:fillRect t="-3320" b="-1"/>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99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D92178-29CB-152A-D22E-C8D21B16A1E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25CFA8-51D0-AA54-4632-574439EBA077}"/>
              </a:ext>
            </a:extLst>
          </p:cNvPr>
          <p:cNvSpPr txBox="1"/>
          <p:nvPr/>
        </p:nvSpPr>
        <p:spPr>
          <a:xfrm>
            <a:off x="2209800" y="874876"/>
            <a:ext cx="4800600" cy="461665"/>
          </a:xfrm>
          <a:prstGeom prst="rect">
            <a:avLst/>
          </a:prstGeom>
          <a:noFill/>
        </p:spPr>
        <p:txBody>
          <a:bodyPr wrap="square" rtlCol="0">
            <a:spAutoFit/>
          </a:bodyPr>
          <a:lstStyle/>
          <a:p>
            <a:r>
              <a:rPr lang="en-US" sz="2400" dirty="0">
                <a:solidFill>
                  <a:schemeClr val="bg1"/>
                </a:solidFill>
                <a:latin typeface="Garet Bold" panose="020B0604020202020204" charset="0"/>
              </a:rPr>
              <a:t>ADMIN DASHBOARD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CFB9A8C3-904C-D1BF-90B5-7FB80AF255DF}"/>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58C78267-DD81-C13E-A964-B9418F90451C}"/>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93CEEAF2-C8D6-4242-4DF5-22D911259307}"/>
              </a:ext>
            </a:extLst>
          </p:cNvPr>
          <p:cNvSpPr/>
          <p:nvPr/>
        </p:nvSpPr>
        <p:spPr>
          <a:xfrm>
            <a:off x="3044938" y="1868769"/>
            <a:ext cx="3581400" cy="7223760"/>
          </a:xfrm>
          <a:prstGeom prst="roundRect">
            <a:avLst/>
          </a:prstGeom>
          <a:blipFill dpi="0" rotWithShape="1">
            <a:blip r:embed="rId4" cstate="print">
              <a:extLst>
                <a:ext uri="{28A0092B-C50C-407E-A947-70E740481C1C}">
                  <a14:useLocalDpi xmlns:a14="http://schemas.microsoft.com/office/drawing/2010/main" val="0"/>
                </a:ext>
              </a:extLst>
            </a:blip>
            <a:srcRect/>
            <a:stretch>
              <a:fillRect t="-3320" b="-1"/>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F70EECE-8AF3-1810-9D51-154BE6EB37C7}"/>
              </a:ext>
            </a:extLst>
          </p:cNvPr>
          <p:cNvSpPr txBox="1"/>
          <p:nvPr/>
        </p:nvSpPr>
        <p:spPr>
          <a:xfrm>
            <a:off x="10896600" y="874876"/>
            <a:ext cx="12496800" cy="461665"/>
          </a:xfrm>
          <a:prstGeom prst="rect">
            <a:avLst/>
          </a:prstGeom>
          <a:noFill/>
        </p:spPr>
        <p:txBody>
          <a:bodyPr wrap="square">
            <a:spAutoFit/>
          </a:bodyPr>
          <a:lstStyle/>
          <a:p>
            <a:r>
              <a:rPr lang="en-US" sz="2400" dirty="0">
                <a:solidFill>
                  <a:schemeClr val="bg1"/>
                </a:solidFill>
                <a:latin typeface="Garet Bold" panose="020B0604020202020204" charset="0"/>
              </a:rPr>
              <a:t>ADD NEW USER PAGE:</a:t>
            </a:r>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A5EC3424-24BF-ED5A-6CAF-CCC4CD38831E}"/>
              </a:ext>
            </a:extLst>
          </p:cNvPr>
          <p:cNvSpPr/>
          <p:nvPr/>
        </p:nvSpPr>
        <p:spPr>
          <a:xfrm>
            <a:off x="11781971" y="1868769"/>
            <a:ext cx="3581400" cy="7223760"/>
          </a:xfrm>
          <a:prstGeom prst="roundRect">
            <a:avLst/>
          </a:prstGeom>
          <a:blipFill dpi="0" rotWithShape="1">
            <a:blip r:embed="rId5">
              <a:extLst>
                <a:ext uri="{28A0092B-C50C-407E-A947-70E740481C1C}">
                  <a14:useLocalDpi xmlns:a14="http://schemas.microsoft.com/office/drawing/2010/main" val="0"/>
                </a:ext>
              </a:extLst>
            </a:blip>
            <a:srcRect/>
            <a:stretch>
              <a:fillRect t="-324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819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61486" y="4169449"/>
            <a:ext cx="16026714" cy="8681137"/>
          </a:xfrm>
          <a:custGeom>
            <a:avLst/>
            <a:gdLst/>
            <a:ahLst/>
            <a:cxnLst/>
            <a:rect l="l" t="t" r="r" b="b"/>
            <a:pathLst>
              <a:path w="16026714" h="8681137">
                <a:moveTo>
                  <a:pt x="0" y="0"/>
                </a:moveTo>
                <a:lnTo>
                  <a:pt x="16026714" y="0"/>
                </a:lnTo>
                <a:lnTo>
                  <a:pt x="16026714" y="8681137"/>
                </a:lnTo>
                <a:lnTo>
                  <a:pt x="0" y="8681137"/>
                </a:lnTo>
                <a:lnTo>
                  <a:pt x="0" y="0"/>
                </a:lnTo>
                <a:close/>
              </a:path>
            </a:pathLst>
          </a:custGeom>
          <a:blipFill>
            <a:blip r:embed="rId2"/>
            <a:stretch>
              <a:fillRect/>
            </a:stretch>
          </a:blipFill>
        </p:spPr>
      </p:sp>
      <p:sp>
        <p:nvSpPr>
          <p:cNvPr id="3" name="TextBox 3"/>
          <p:cNvSpPr txBox="1"/>
          <p:nvPr/>
        </p:nvSpPr>
        <p:spPr>
          <a:xfrm>
            <a:off x="5364816" y="1790700"/>
            <a:ext cx="6628223" cy="6917278"/>
          </a:xfrm>
          <a:prstGeom prst="rect">
            <a:avLst/>
          </a:prstGeom>
        </p:spPr>
        <p:txBody>
          <a:bodyPr wrap="square" lIns="0" tIns="0" rIns="0" bIns="0" rtlCol="0" anchor="t">
            <a:spAutoFit/>
          </a:bodyPr>
          <a:lstStyle/>
          <a:p>
            <a:pPr marL="279590" lvl="1" algn="l">
              <a:lnSpc>
                <a:spcPts val="3625"/>
              </a:lnSpc>
            </a:pPr>
            <a:r>
              <a:rPr lang="en-US" sz="2800" dirty="0">
                <a:solidFill>
                  <a:schemeClr val="bg1"/>
                </a:solidFill>
                <a:latin typeface="Garet Bold" panose="020B0604020202020204" charset="0"/>
              </a:rPr>
              <a:t>The Bank Note Identification app (CASH ASSIST) successfully empowers visually impaired individuals by providing an accessible and reliable solution for identifying currency. With its intuitive interface, seamless navigation, and essential features like real-time audio feedback, accurate denomination detection, and user-friendly design, the app ensures independence and confidence in financial transactions.</a:t>
            </a:r>
            <a:endParaRPr lang="en-US" sz="2589" dirty="0">
              <a:solidFill>
                <a:schemeClr val="bg1"/>
              </a:solidFill>
              <a:latin typeface="Garet Bold" panose="020B0604020202020204" charset="0"/>
              <a:ea typeface="Garet"/>
              <a:cs typeface="Garet"/>
              <a:sym typeface="Garet"/>
            </a:endParaRPr>
          </a:p>
        </p:txBody>
      </p:sp>
      <p:sp>
        <p:nvSpPr>
          <p:cNvPr id="4" name="TextBox 4"/>
          <p:cNvSpPr txBox="1"/>
          <p:nvPr/>
        </p:nvSpPr>
        <p:spPr>
          <a:xfrm>
            <a:off x="609600" y="420780"/>
            <a:ext cx="7567458" cy="986809"/>
          </a:xfrm>
          <a:prstGeom prst="rect">
            <a:avLst/>
          </a:prstGeom>
        </p:spPr>
        <p:txBody>
          <a:bodyPr wrap="square" lIns="0" tIns="0" rIns="0" bIns="0" rtlCol="0" anchor="t">
            <a:spAutoFit/>
          </a:bodyPr>
          <a:lstStyle/>
          <a:p>
            <a:pPr algn="l">
              <a:lnSpc>
                <a:spcPts val="8136"/>
              </a:lnSpc>
            </a:pPr>
            <a:r>
              <a:rPr lang="en-US" sz="5400" dirty="0">
                <a:solidFill>
                  <a:srgbClr val="FFFFFF"/>
                </a:solidFill>
                <a:latin typeface="Horizon"/>
                <a:ea typeface="Horizon"/>
                <a:cs typeface="Horizon"/>
                <a:sym typeface="Horizon"/>
              </a:rPr>
              <a:t>CONCLUSION</a:t>
            </a:r>
          </a:p>
        </p:txBody>
      </p:sp>
      <p:sp>
        <p:nvSpPr>
          <p:cNvPr id="5" name="Freeform 5"/>
          <p:cNvSpPr/>
          <p:nvPr/>
        </p:nvSpPr>
        <p:spPr>
          <a:xfrm>
            <a:off x="-3654538" y="5835082"/>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385761" y="-367463"/>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F6A368B-693B-03C0-EA0C-FBC37D7AF7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ECD926-8077-0132-ED02-A742F4CFCAC6}"/>
              </a:ext>
            </a:extLst>
          </p:cNvPr>
          <p:cNvSpPr/>
          <p:nvPr/>
        </p:nvSpPr>
        <p:spPr>
          <a:xfrm>
            <a:off x="3811761" y="4169449"/>
            <a:ext cx="16026714" cy="8681137"/>
          </a:xfrm>
          <a:custGeom>
            <a:avLst/>
            <a:gdLst/>
            <a:ahLst/>
            <a:cxnLst/>
            <a:rect l="l" t="t" r="r" b="b"/>
            <a:pathLst>
              <a:path w="16026714" h="8681137">
                <a:moveTo>
                  <a:pt x="0" y="0"/>
                </a:moveTo>
                <a:lnTo>
                  <a:pt x="16026714" y="0"/>
                </a:lnTo>
                <a:lnTo>
                  <a:pt x="16026714" y="8681137"/>
                </a:lnTo>
                <a:lnTo>
                  <a:pt x="0" y="8681137"/>
                </a:lnTo>
                <a:lnTo>
                  <a:pt x="0" y="0"/>
                </a:lnTo>
                <a:close/>
              </a:path>
            </a:pathLst>
          </a:custGeom>
          <a:blipFill>
            <a:blip r:embed="rId2"/>
            <a:stretch>
              <a:fillRect/>
            </a:stretch>
          </a:blipFill>
        </p:spPr>
      </p:sp>
      <p:sp>
        <p:nvSpPr>
          <p:cNvPr id="3" name="TextBox 3">
            <a:extLst>
              <a:ext uri="{FF2B5EF4-FFF2-40B4-BE49-F238E27FC236}">
                <a16:creationId xmlns:a16="http://schemas.microsoft.com/office/drawing/2014/main" id="{2D0D06AC-54A1-E929-2B22-4B1B92481682}"/>
              </a:ext>
            </a:extLst>
          </p:cNvPr>
          <p:cNvSpPr txBox="1"/>
          <p:nvPr/>
        </p:nvSpPr>
        <p:spPr>
          <a:xfrm>
            <a:off x="4451386" y="1911846"/>
            <a:ext cx="8716439" cy="6463308"/>
          </a:xfrm>
          <a:prstGeom prst="rect">
            <a:avLst/>
          </a:prstGeom>
        </p:spPr>
        <p:txBody>
          <a:bodyPr wrap="square" lIns="0" tIns="0" rIns="0" bIns="0" rtlCol="0" anchor="t">
            <a:spAutoFit/>
          </a:bodyPr>
          <a:lstStyle/>
          <a:p>
            <a:pPr marL="0" indent="0">
              <a:buNone/>
            </a:pPr>
            <a:r>
              <a:rPr lang="en-US" sz="2800" dirty="0">
                <a:solidFill>
                  <a:schemeClr val="bg1"/>
                </a:solidFill>
                <a:latin typeface="Garet Bold" panose="020B0604020202020204" charset="0"/>
              </a:rPr>
              <a:t>The incorporation of accessibility-focused features enhances the user experience, making interactions more inclusive and efficient. As final refinements in voice command integration and multi-currency support are completed, the Bank Note Identification app stands as a well-rounded, functional, and impactful assistive tool. Future enhancements could include AI-driven object recognition for additional everyday items, multilingual voice output, and expanded compatibility with various banknote designs to further improve usability and reach.</a:t>
            </a:r>
            <a:endParaRPr lang="en-IN" sz="2800" dirty="0">
              <a:solidFill>
                <a:schemeClr val="bg1"/>
              </a:solidFill>
              <a:latin typeface="Garet Bold" panose="020B0604020202020204" charset="0"/>
            </a:endParaRPr>
          </a:p>
          <a:p>
            <a:endParaRPr lang="en-IN" sz="2800" dirty="0">
              <a:solidFill>
                <a:schemeClr val="bg1"/>
              </a:solidFill>
              <a:latin typeface="Garet Bold" panose="020B0604020202020204" charset="0"/>
            </a:endParaRPr>
          </a:p>
        </p:txBody>
      </p:sp>
      <p:sp>
        <p:nvSpPr>
          <p:cNvPr id="4" name="TextBox 4">
            <a:extLst>
              <a:ext uri="{FF2B5EF4-FFF2-40B4-BE49-F238E27FC236}">
                <a16:creationId xmlns:a16="http://schemas.microsoft.com/office/drawing/2014/main" id="{1C8ADD13-CEB5-D792-611D-570CD873980D}"/>
              </a:ext>
            </a:extLst>
          </p:cNvPr>
          <p:cNvSpPr txBox="1"/>
          <p:nvPr/>
        </p:nvSpPr>
        <p:spPr>
          <a:xfrm>
            <a:off x="609600" y="420780"/>
            <a:ext cx="7567458" cy="986809"/>
          </a:xfrm>
          <a:prstGeom prst="rect">
            <a:avLst/>
          </a:prstGeom>
        </p:spPr>
        <p:txBody>
          <a:bodyPr wrap="square" lIns="0" tIns="0" rIns="0" bIns="0" rtlCol="0" anchor="t">
            <a:spAutoFit/>
          </a:bodyPr>
          <a:lstStyle/>
          <a:p>
            <a:pPr algn="l">
              <a:lnSpc>
                <a:spcPts val="8136"/>
              </a:lnSpc>
            </a:pPr>
            <a:r>
              <a:rPr lang="en-US" sz="5400" dirty="0">
                <a:solidFill>
                  <a:srgbClr val="FFFFFF"/>
                </a:solidFill>
                <a:latin typeface="Horizon"/>
                <a:ea typeface="Horizon"/>
                <a:cs typeface="Horizon"/>
                <a:sym typeface="Horizon"/>
              </a:rPr>
              <a:t>CONCLUSION</a:t>
            </a:r>
          </a:p>
        </p:txBody>
      </p:sp>
      <p:sp>
        <p:nvSpPr>
          <p:cNvPr id="5" name="Freeform 5">
            <a:extLst>
              <a:ext uri="{FF2B5EF4-FFF2-40B4-BE49-F238E27FC236}">
                <a16:creationId xmlns:a16="http://schemas.microsoft.com/office/drawing/2014/main" id="{76A67EF3-060A-8C4A-84BC-A87ABA728281}"/>
              </a:ext>
            </a:extLst>
          </p:cNvPr>
          <p:cNvSpPr/>
          <p:nvPr/>
        </p:nvSpPr>
        <p:spPr>
          <a:xfrm>
            <a:off x="-3654538" y="5835082"/>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96444AF4-B7FF-87F4-726C-60B73DD1C0B5}"/>
              </a:ext>
            </a:extLst>
          </p:cNvPr>
          <p:cNvSpPr/>
          <p:nvPr/>
        </p:nvSpPr>
        <p:spPr>
          <a:xfrm>
            <a:off x="15385761" y="-367463"/>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6472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9296400" y="3771900"/>
            <a:ext cx="9694548" cy="6782194"/>
          </a:xfrm>
          <a:custGeom>
            <a:avLst/>
            <a:gdLst/>
            <a:ahLst/>
            <a:cxnLst/>
            <a:rect l="l" t="t" r="r" b="b"/>
            <a:pathLst>
              <a:path w="9694548" h="6782194">
                <a:moveTo>
                  <a:pt x="9694548" y="0"/>
                </a:moveTo>
                <a:lnTo>
                  <a:pt x="0" y="0"/>
                </a:lnTo>
                <a:lnTo>
                  <a:pt x="0" y="6782194"/>
                </a:lnTo>
                <a:lnTo>
                  <a:pt x="9694548" y="6782194"/>
                </a:lnTo>
                <a:lnTo>
                  <a:pt x="9694548" y="0"/>
                </a:lnTo>
                <a:close/>
              </a:path>
            </a:pathLst>
          </a:custGeom>
          <a:blipFill>
            <a:blip r:embed="rId2"/>
            <a:stretch>
              <a:fillRect/>
            </a:stretch>
          </a:blipFill>
        </p:spPr>
      </p:sp>
      <p:sp>
        <p:nvSpPr>
          <p:cNvPr id="7" name="TextBox 7"/>
          <p:cNvSpPr txBox="1"/>
          <p:nvPr/>
        </p:nvSpPr>
        <p:spPr>
          <a:xfrm>
            <a:off x="1480950" y="342900"/>
            <a:ext cx="6996578" cy="692497"/>
          </a:xfrm>
          <a:prstGeom prst="rect">
            <a:avLst/>
          </a:prstGeom>
        </p:spPr>
        <p:txBody>
          <a:bodyPr lIns="0" tIns="0" rIns="0" bIns="0" rtlCol="0" anchor="t">
            <a:spAutoFit/>
          </a:bodyPr>
          <a:lstStyle/>
          <a:p>
            <a:pPr algn="just">
              <a:lnSpc>
                <a:spcPts val="5401"/>
              </a:lnSpc>
            </a:pPr>
            <a:r>
              <a:rPr lang="en-US" sz="4400" dirty="0">
                <a:solidFill>
                  <a:srgbClr val="FFFFFF"/>
                </a:solidFill>
                <a:latin typeface="Horizon"/>
                <a:ea typeface="Horizon"/>
                <a:cs typeface="Horizon"/>
                <a:sym typeface="Horizon"/>
              </a:rPr>
              <a:t>bibliography</a:t>
            </a:r>
          </a:p>
        </p:txBody>
      </p:sp>
      <p:sp>
        <p:nvSpPr>
          <p:cNvPr id="8" name="Freeform 8"/>
          <p:cNvSpPr/>
          <p:nvPr/>
        </p:nvSpPr>
        <p:spPr>
          <a:xfrm>
            <a:off x="-2528429" y="7262454"/>
            <a:ext cx="7309077" cy="7309077"/>
          </a:xfrm>
          <a:custGeom>
            <a:avLst/>
            <a:gdLst/>
            <a:ahLst/>
            <a:cxnLst/>
            <a:rect l="l" t="t" r="r" b="b"/>
            <a:pathLst>
              <a:path w="7309077" h="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9">
            <a:extLst>
              <a:ext uri="{FF2B5EF4-FFF2-40B4-BE49-F238E27FC236}">
                <a16:creationId xmlns:a16="http://schemas.microsoft.com/office/drawing/2014/main" id="{2C50DD89-9D81-E300-5A5C-F660470147C6}"/>
              </a:ext>
            </a:extLst>
          </p:cNvPr>
          <p:cNvSpPr txBox="1"/>
          <p:nvPr/>
        </p:nvSpPr>
        <p:spPr>
          <a:xfrm>
            <a:off x="1126109" y="2019300"/>
            <a:ext cx="10425544" cy="8038098"/>
          </a:xfrm>
          <a:prstGeom prst="rect">
            <a:avLst/>
          </a:prstGeom>
          <a:noFill/>
        </p:spPr>
        <p:txBody>
          <a:bodyPr wrap="square">
            <a:spAutoFit/>
          </a:bodyPr>
          <a:lstStyle/>
          <a:p>
            <a:pPr marL="469900" indent="-457200">
              <a:spcBef>
                <a:spcPts val="2550"/>
              </a:spcBef>
              <a:buClr>
                <a:schemeClr val="bg1"/>
              </a:buClr>
              <a:buFont typeface="Arial" panose="020B0604020202020204" pitchFamily="34" charset="0"/>
              <a:buChar char="•"/>
              <a:tabLst>
                <a:tab pos="241300" algn="l"/>
              </a:tabLst>
            </a:pPr>
            <a:r>
              <a:rPr lang="en-US" sz="2800" u="sng" spc="127" baseline="1736" dirty="0">
                <a:solidFill>
                  <a:schemeClr val="bg1"/>
                </a:solidFill>
                <a:uFill>
                  <a:solidFill>
                    <a:srgbClr val="0000FF"/>
                  </a:solidFill>
                </a:uFill>
                <a:latin typeface="Garet "/>
                <a:cs typeface="Cambria"/>
                <a:hlinkClick r:id="rId5">
                  <a:extLst>
                    <a:ext uri="{A12FA001-AC4F-418D-AE19-62706E023703}">
                      <ahyp:hlinkClr xmlns:ahyp="http://schemas.microsoft.com/office/drawing/2018/hyperlinkcolor" val="tx"/>
                    </a:ext>
                  </a:extLst>
                </a:hlinkClick>
              </a:rPr>
              <a:t>https://chatgpt.com/gpts</a:t>
            </a:r>
            <a:endParaRPr lang="en-US" sz="2800" u="sng" spc="127"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2800" u="sng" spc="165"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Android</a:t>
            </a:r>
            <a:r>
              <a:rPr lang="en-US" sz="2800" u="sng" spc="97"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112"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Mobile</a:t>
            </a:r>
            <a:r>
              <a:rPr lang="en-US" sz="2800" u="sng" spc="120"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225"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App</a:t>
            </a:r>
            <a:r>
              <a:rPr lang="en-US" sz="2800" u="sng" spc="165"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120"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Developer</a:t>
            </a:r>
            <a:r>
              <a:rPr lang="en-US" sz="2800" u="sng" spc="44"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150"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Tools</a:t>
            </a:r>
            <a:r>
              <a:rPr lang="en-US" sz="2800" u="sng" spc="179"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a:t>
            </a:r>
            <a:r>
              <a:rPr lang="en-US" sz="2800" u="sng" spc="217"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157"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Android</a:t>
            </a:r>
            <a:r>
              <a:rPr lang="en-US" sz="2800" u="sng" spc="97"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 </a:t>
            </a:r>
            <a:r>
              <a:rPr lang="en-US" sz="2800" u="sng" spc="112" baseline="1736" dirty="0">
                <a:solidFill>
                  <a:schemeClr val="bg1"/>
                </a:solidFill>
                <a:uFill>
                  <a:solidFill>
                    <a:srgbClr val="0000FF"/>
                  </a:solidFill>
                </a:uFill>
                <a:latin typeface="Garet "/>
                <a:cs typeface="Cambria"/>
                <a:hlinkClick r:id="rId6">
                  <a:extLst>
                    <a:ext uri="{A12FA001-AC4F-418D-AE19-62706E023703}">
                      <ahyp:hlinkClr xmlns:ahyp="http://schemas.microsoft.com/office/drawing/2018/hyperlinkcolor" val="tx"/>
                    </a:ext>
                  </a:extLst>
                </a:hlinkClick>
              </a:rPr>
              <a:t>Developers</a:t>
            </a:r>
            <a:endParaRPr lang="en-US" sz="2800" u="sng" spc="112"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2800" u="sng" spc="112" baseline="1736" dirty="0">
                <a:solidFill>
                  <a:schemeClr val="bg1"/>
                </a:solidFill>
                <a:uFill>
                  <a:solidFill>
                    <a:srgbClr val="0000FF"/>
                  </a:solidFill>
                </a:uFill>
                <a:latin typeface="Garet "/>
                <a:cs typeface="Cambria"/>
                <a:hlinkClick r:id="rId7">
                  <a:extLst>
                    <a:ext uri="{A12FA001-AC4F-418D-AE19-62706E023703}">
                      <ahyp:hlinkClr xmlns:ahyp="http://schemas.microsoft.com/office/drawing/2018/hyperlinkcolor" val="tx"/>
                    </a:ext>
                  </a:extLst>
                </a:hlinkClick>
              </a:rPr>
              <a:t>https://github.com/</a:t>
            </a:r>
            <a:endParaRPr lang="en-US" sz="2800" u="sng" spc="112"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2800" u="sng" spc="104" baseline="1736" dirty="0">
                <a:solidFill>
                  <a:schemeClr val="bg1"/>
                </a:solidFill>
                <a:uFill>
                  <a:solidFill>
                    <a:srgbClr val="0000FF"/>
                  </a:solidFill>
                </a:uFill>
                <a:latin typeface="Garet "/>
                <a:cs typeface="Cambria"/>
                <a:hlinkClick r:id="rId8">
                  <a:extLst>
                    <a:ext uri="{A12FA001-AC4F-418D-AE19-62706E023703}">
                      <ahyp:hlinkClr xmlns:ahyp="http://schemas.microsoft.com/office/drawing/2018/hyperlinkcolor" val="tx"/>
                    </a:ext>
                  </a:extLst>
                </a:hlinkClick>
              </a:rPr>
              <a:t>https://www.kaggle.com/</a:t>
            </a:r>
            <a:endParaRPr lang="en-US" sz="2800" u="sng" spc="104"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2800" u="sng" spc="104" baseline="1736" dirty="0">
                <a:solidFill>
                  <a:schemeClr val="bg1"/>
                </a:solidFill>
                <a:uFill>
                  <a:solidFill>
                    <a:srgbClr val="0000FF"/>
                  </a:solidFill>
                </a:uFill>
                <a:latin typeface="Garet "/>
                <a:cs typeface="Cambria"/>
                <a:hlinkClick r:id="rId9">
                  <a:extLst>
                    <a:ext uri="{A12FA001-AC4F-418D-AE19-62706E023703}">
                      <ahyp:hlinkClr xmlns:ahyp="http://schemas.microsoft.com/office/drawing/2018/hyperlinkcolor" val="tx"/>
                    </a:ext>
                  </a:extLst>
                </a:hlinkClick>
              </a:rPr>
              <a:t>https://www.youtube.com/</a:t>
            </a:r>
            <a:endParaRPr lang="en-US" sz="2800" u="sng" spc="104"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1700" b="1" u="sng" spc="80" dirty="0">
                <a:solidFill>
                  <a:schemeClr val="bg1"/>
                </a:solidFill>
                <a:uFill>
                  <a:solidFill>
                    <a:srgbClr val="0000FF"/>
                  </a:solidFill>
                </a:uFill>
                <a:latin typeface="Garet "/>
                <a:cs typeface="Cambria"/>
                <a:hlinkClick r:id="rId10">
                  <a:extLst>
                    <a:ext uri="{A12FA001-AC4F-418D-AE19-62706E023703}">
                      <ahyp:hlinkClr xmlns:ahyp="http://schemas.microsoft.com/office/drawing/2018/hyperlinkcolor" val="tx"/>
                    </a:ext>
                  </a:extLst>
                </a:hlinkClick>
              </a:rPr>
              <a:t>https://diagrammingai.com/</a:t>
            </a:r>
            <a:endParaRPr lang="en-US" sz="1700" b="1" u="sng" spc="80"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r>
              <a:rPr lang="en-US" sz="1700" b="1" u="sng" spc="80" dirty="0">
                <a:solidFill>
                  <a:schemeClr val="bg1"/>
                </a:solidFill>
                <a:uFill>
                  <a:solidFill>
                    <a:srgbClr val="0000FF"/>
                  </a:solidFill>
                </a:uFill>
                <a:latin typeface="Garet "/>
                <a:cs typeface="Cambria"/>
              </a:rPr>
              <a:t>https://demo.roboflow.com/inr-note-detection-0hws8/1?publishable_key=rf_loKvYIMN1PPOXoBgOvrgKxan2Cs2</a:t>
            </a:r>
          </a:p>
          <a:p>
            <a:pPr marL="469900" indent="-457200">
              <a:spcBef>
                <a:spcPts val="2550"/>
              </a:spcBef>
              <a:buClr>
                <a:schemeClr val="bg1"/>
              </a:buClr>
              <a:buFont typeface="Arial" panose="020B0604020202020204" pitchFamily="34" charset="0"/>
              <a:buChar char="•"/>
              <a:tabLst>
                <a:tab pos="241300" algn="l"/>
              </a:tabLst>
            </a:pPr>
            <a:endParaRPr lang="en-US" sz="2800" u="sng" spc="104" baseline="1736" dirty="0">
              <a:solidFill>
                <a:schemeClr val="bg1"/>
              </a:solidFill>
              <a:uFill>
                <a:solidFill>
                  <a:srgbClr val="0000FF"/>
                </a:solidFill>
              </a:u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endParaRPr lang="en-US" sz="2800" baseline="1736" dirty="0">
              <a:solidFill>
                <a:schemeClr val="bg1"/>
              </a:solid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endParaRPr lang="en-US" sz="2800" baseline="1736" dirty="0">
              <a:solidFill>
                <a:schemeClr val="bg1"/>
              </a:solid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endParaRPr lang="en-US" sz="2800" baseline="1736" dirty="0">
              <a:solidFill>
                <a:schemeClr val="bg1"/>
              </a:solidFill>
              <a:latin typeface="Garet "/>
              <a:cs typeface="Cambria"/>
            </a:endParaRPr>
          </a:p>
          <a:p>
            <a:pPr marL="469900" indent="-457200">
              <a:spcBef>
                <a:spcPts val="2550"/>
              </a:spcBef>
              <a:buClr>
                <a:schemeClr val="bg1"/>
              </a:buClr>
              <a:buFont typeface="Arial" panose="020B0604020202020204" pitchFamily="34" charset="0"/>
              <a:buChar char="•"/>
              <a:tabLst>
                <a:tab pos="241300" algn="l"/>
              </a:tabLst>
            </a:pPr>
            <a:endParaRPr lang="en-US" sz="2800" baseline="1736" dirty="0">
              <a:solidFill>
                <a:schemeClr val="bg1"/>
              </a:solidFill>
              <a:latin typeface="Garet "/>
              <a:cs typeface="Cambria"/>
            </a:endParaRPr>
          </a:p>
          <a:p>
            <a:pPr marL="469900" indent="-457200">
              <a:lnSpc>
                <a:spcPct val="100000"/>
              </a:lnSpc>
              <a:spcBef>
                <a:spcPts val="2550"/>
              </a:spcBef>
              <a:buClr>
                <a:schemeClr val="bg1"/>
              </a:buClr>
              <a:buFont typeface="Arial" panose="020B0604020202020204" pitchFamily="34" charset="0"/>
              <a:buChar char="•"/>
              <a:tabLst>
                <a:tab pos="241300" algn="l"/>
              </a:tabLst>
            </a:pPr>
            <a:endParaRPr lang="en-US" sz="2800" u="sng" spc="112" baseline="1736" dirty="0">
              <a:solidFill>
                <a:schemeClr val="bg1"/>
              </a:solidFill>
              <a:uFill>
                <a:solidFill>
                  <a:srgbClr val="0000FF"/>
                </a:solidFill>
              </a:uFill>
              <a:latin typeface="Garet "/>
              <a:cs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7839" y="5070825"/>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7782476" cy="12379902"/>
          </a:xfrm>
          <a:custGeom>
            <a:avLst/>
            <a:gdLst/>
            <a:ahLst/>
            <a:cxnLst/>
            <a:rect l="l" t="t" r="r" b="b"/>
            <a:pathLst>
              <a:path w="7782476" h="12379902">
                <a:moveTo>
                  <a:pt x="0" y="0"/>
                </a:moveTo>
                <a:lnTo>
                  <a:pt x="7782476" y="0"/>
                </a:lnTo>
                <a:lnTo>
                  <a:pt x="7782476" y="12379902"/>
                </a:lnTo>
                <a:lnTo>
                  <a:pt x="0" y="12379902"/>
                </a:lnTo>
                <a:lnTo>
                  <a:pt x="0" y="0"/>
                </a:lnTo>
                <a:close/>
              </a:path>
            </a:pathLst>
          </a:custGeom>
          <a:blipFill>
            <a:blip r:embed="rId4"/>
            <a:stretch>
              <a:fillRect/>
            </a:stretch>
          </a:blipFill>
        </p:spPr>
      </p:sp>
      <p:sp>
        <p:nvSpPr>
          <p:cNvPr id="4" name="TextBox 4"/>
          <p:cNvSpPr txBox="1"/>
          <p:nvPr/>
        </p:nvSpPr>
        <p:spPr>
          <a:xfrm>
            <a:off x="6485707" y="3379562"/>
            <a:ext cx="8658828" cy="2902837"/>
          </a:xfrm>
          <a:prstGeom prst="rect">
            <a:avLst/>
          </a:prstGeom>
        </p:spPr>
        <p:txBody>
          <a:bodyPr lIns="0" tIns="0" rIns="0" bIns="0" rtlCol="0" anchor="t">
            <a:spAutoFit/>
          </a:bodyPr>
          <a:lstStyle/>
          <a:p>
            <a:pPr algn="just">
              <a:lnSpc>
                <a:spcPts val="10789"/>
              </a:lnSpc>
            </a:pPr>
            <a:r>
              <a:rPr lang="en-US" sz="10374" dirty="0">
                <a:solidFill>
                  <a:srgbClr val="FFFFFF"/>
                </a:solidFill>
                <a:latin typeface="Horizon"/>
                <a:ea typeface="Horizon"/>
                <a:cs typeface="Horizon"/>
                <a:sym typeface="Horizon"/>
              </a:rPr>
              <a:t>THANK YOU</a:t>
            </a:r>
          </a:p>
        </p:txBody>
      </p:sp>
      <p:sp>
        <p:nvSpPr>
          <p:cNvPr id="6" name="Freeform 6"/>
          <p:cNvSpPr/>
          <p:nvPr/>
        </p:nvSpPr>
        <p:spPr>
          <a:xfrm>
            <a:off x="15144536" y="-2501909"/>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80206" y="0"/>
            <a:ext cx="5207794" cy="9258300"/>
          </a:xfrm>
          <a:custGeom>
            <a:avLst/>
            <a:gdLst/>
            <a:ahLst/>
            <a:cxnLst/>
            <a:rect l="l" t="t" r="r" b="b"/>
            <a:pathLst>
              <a:path w="5207794" h="9258300">
                <a:moveTo>
                  <a:pt x="0" y="0"/>
                </a:moveTo>
                <a:lnTo>
                  <a:pt x="5207794" y="0"/>
                </a:lnTo>
                <a:lnTo>
                  <a:pt x="5207794" y="9258300"/>
                </a:lnTo>
                <a:lnTo>
                  <a:pt x="0" y="9258300"/>
                </a:lnTo>
                <a:lnTo>
                  <a:pt x="0" y="0"/>
                </a:lnTo>
                <a:close/>
              </a:path>
            </a:pathLst>
          </a:custGeom>
          <a:blipFill>
            <a:blip r:embed="rId2"/>
            <a:stretch>
              <a:fillRect/>
            </a:stretch>
          </a:blipFill>
        </p:spPr>
      </p:sp>
      <p:sp>
        <p:nvSpPr>
          <p:cNvPr id="3" name="TextBox 3"/>
          <p:cNvSpPr txBox="1"/>
          <p:nvPr/>
        </p:nvSpPr>
        <p:spPr>
          <a:xfrm>
            <a:off x="721657" y="1086144"/>
            <a:ext cx="10711853" cy="1056058"/>
          </a:xfrm>
          <a:prstGeom prst="rect">
            <a:avLst/>
          </a:prstGeom>
        </p:spPr>
        <p:txBody>
          <a:bodyPr wrap="square" lIns="0" tIns="0" rIns="0" bIns="0" rtlCol="0" anchor="t">
            <a:spAutoFit/>
          </a:bodyPr>
          <a:lstStyle/>
          <a:p>
            <a:pPr algn="ctr">
              <a:lnSpc>
                <a:spcPts val="8135"/>
              </a:lnSpc>
            </a:pPr>
            <a:r>
              <a:rPr lang="en-US" sz="7200" dirty="0">
                <a:solidFill>
                  <a:srgbClr val="FFFFFF"/>
                </a:solidFill>
                <a:latin typeface="Horizon"/>
                <a:ea typeface="Horizon"/>
                <a:cs typeface="Horizon"/>
                <a:sym typeface="Horizon"/>
              </a:rPr>
              <a:t>introduction</a:t>
            </a:r>
          </a:p>
        </p:txBody>
      </p:sp>
      <p:sp>
        <p:nvSpPr>
          <p:cNvPr id="4" name="TextBox 4"/>
          <p:cNvSpPr txBox="1"/>
          <p:nvPr/>
        </p:nvSpPr>
        <p:spPr>
          <a:xfrm>
            <a:off x="4565504" y="3228346"/>
            <a:ext cx="8779883" cy="2954655"/>
          </a:xfrm>
          <a:prstGeom prst="rect">
            <a:avLst/>
          </a:prstGeom>
        </p:spPr>
        <p:txBody>
          <a:bodyPr lIns="0" tIns="0" rIns="0" bIns="0" rtlCol="0" anchor="t">
            <a:spAutoFit/>
          </a:bodyPr>
          <a:lstStyle/>
          <a:p>
            <a:pPr marL="12700" marR="5080">
              <a:lnSpc>
                <a:spcPct val="100000"/>
              </a:lnSpc>
              <a:spcBef>
                <a:spcPts val="95"/>
              </a:spcBef>
            </a:pPr>
            <a:r>
              <a:rPr lang="en-US" sz="2400" dirty="0">
                <a:solidFill>
                  <a:schemeClr val="bg1"/>
                </a:solidFill>
                <a:latin typeface="Garet" panose="020B0604020202020204" charset="0"/>
              </a:rPr>
              <a:t>Welcome to the future of inclusive currency handling! Our Banknote Identification System brings together the magic of technology and the power of accessibility. Imagine holding a banknote, scanning it with a simple device or app, and instantly knowing its value — all without needing to see it. This system ensures that managing money isn’t just easier, it’s empowering, safe, and designed just for you.</a:t>
            </a:r>
            <a:endParaRPr lang="en-US" sz="2400" dirty="0">
              <a:solidFill>
                <a:schemeClr val="bg1"/>
              </a:solidFill>
              <a:latin typeface="Garet" panose="020B0604020202020204" charset="0"/>
              <a:cs typeface="Segoe UI Light"/>
            </a:endParaRPr>
          </a:p>
        </p:txBody>
      </p:sp>
      <p:sp>
        <p:nvSpPr>
          <p:cNvPr id="5" name="Freeform 5"/>
          <p:cNvSpPr/>
          <p:nvPr/>
        </p:nvSpPr>
        <p:spPr>
          <a:xfrm>
            <a:off x="-4201385" y="5880610"/>
            <a:ext cx="9144000" cy="5081603"/>
          </a:xfrm>
          <a:custGeom>
            <a:avLst/>
            <a:gdLst/>
            <a:ahLst/>
            <a:cxnLst/>
            <a:rect l="l" t="t" r="r" b="b"/>
            <a:pathLst>
              <a:path w="9144000" h="5081603">
                <a:moveTo>
                  <a:pt x="0" y="0"/>
                </a:moveTo>
                <a:lnTo>
                  <a:pt x="9144000" y="0"/>
                </a:lnTo>
                <a:lnTo>
                  <a:pt x="9144000" y="5081603"/>
                </a:lnTo>
                <a:lnTo>
                  <a:pt x="0" y="5081603"/>
                </a:lnTo>
                <a:lnTo>
                  <a:pt x="0" y="0"/>
                </a:lnTo>
                <a:close/>
              </a:path>
            </a:pathLst>
          </a:custGeom>
          <a:blipFill>
            <a:blip r:embed="rId3"/>
            <a:stretch>
              <a:fillRect/>
            </a:stretch>
          </a:blipFill>
        </p:spPr>
      </p:sp>
      <p:sp>
        <p:nvSpPr>
          <p:cNvPr id="6" name="Freeform 6"/>
          <p:cNvSpPr/>
          <p:nvPr/>
        </p:nvSpPr>
        <p:spPr>
          <a:xfrm>
            <a:off x="14864221" y="4705674"/>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174143" y="-1567407"/>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143500"/>
            <a:ext cx="18288000" cy="9877425"/>
          </a:xfrm>
          <a:custGeom>
            <a:avLst/>
            <a:gdLst/>
            <a:ahLst/>
            <a:cxnLst/>
            <a:rect l="l" t="t" r="r" b="b"/>
            <a:pathLst>
              <a:path w="18288000" h="9877425">
                <a:moveTo>
                  <a:pt x="0" y="0"/>
                </a:moveTo>
                <a:lnTo>
                  <a:pt x="18288000" y="0"/>
                </a:lnTo>
                <a:lnTo>
                  <a:pt x="18288000" y="9877425"/>
                </a:lnTo>
                <a:lnTo>
                  <a:pt x="0" y="9877425"/>
                </a:lnTo>
                <a:lnTo>
                  <a:pt x="0" y="0"/>
                </a:lnTo>
                <a:close/>
              </a:path>
            </a:pathLst>
          </a:custGeom>
          <a:blipFill>
            <a:blip r:embed="rId2"/>
            <a:stretch>
              <a:fillRect/>
            </a:stretch>
          </a:blipFill>
        </p:spPr>
      </p:sp>
      <p:sp>
        <p:nvSpPr>
          <p:cNvPr id="3" name="TextBox 3"/>
          <p:cNvSpPr txBox="1"/>
          <p:nvPr/>
        </p:nvSpPr>
        <p:spPr>
          <a:xfrm>
            <a:off x="5823547" y="114300"/>
            <a:ext cx="6640906" cy="2094804"/>
          </a:xfrm>
          <a:prstGeom prst="rect">
            <a:avLst/>
          </a:prstGeom>
        </p:spPr>
        <p:txBody>
          <a:bodyPr lIns="0" tIns="0" rIns="0" bIns="0" rtlCol="0" anchor="t">
            <a:spAutoFit/>
          </a:bodyPr>
          <a:lstStyle/>
          <a:p>
            <a:pPr algn="ctr">
              <a:lnSpc>
                <a:spcPts val="8135"/>
              </a:lnSpc>
            </a:pPr>
            <a:r>
              <a:rPr lang="en-US" sz="7200" dirty="0">
                <a:solidFill>
                  <a:srgbClr val="FFFFFF"/>
                </a:solidFill>
                <a:latin typeface="Horizon"/>
                <a:ea typeface="Horizon"/>
                <a:cs typeface="Horizon"/>
                <a:sym typeface="Horizon"/>
              </a:rPr>
              <a:t>Project profile</a:t>
            </a:r>
          </a:p>
        </p:txBody>
      </p:sp>
      <p:sp>
        <p:nvSpPr>
          <p:cNvPr id="4" name="TextBox 4"/>
          <p:cNvSpPr txBox="1"/>
          <p:nvPr/>
        </p:nvSpPr>
        <p:spPr>
          <a:xfrm>
            <a:off x="4754058" y="3235787"/>
            <a:ext cx="8779883" cy="4625112"/>
          </a:xfrm>
          <a:prstGeom prst="rect">
            <a:avLst/>
          </a:prstGeom>
        </p:spPr>
        <p:txBody>
          <a:bodyPr lIns="0" tIns="0" rIns="0" bIns="0" rtlCol="0" anchor="t">
            <a:spAutoFit/>
          </a:bodyPr>
          <a:lstStyle/>
          <a:p>
            <a:pPr marL="469265" marR="52069">
              <a:lnSpc>
                <a:spcPct val="98900"/>
              </a:lnSpc>
              <a:spcBef>
                <a:spcPts val="215"/>
              </a:spcBef>
              <a:tabLst>
                <a:tab pos="698500" algn="l"/>
              </a:tabLst>
            </a:pPr>
            <a:r>
              <a:rPr lang="en-US" sz="2400" spc="60" dirty="0">
                <a:solidFill>
                  <a:schemeClr val="bg1"/>
                </a:solidFill>
                <a:latin typeface="Garet" panose="020B0604020202020204" charset="0"/>
                <a:cs typeface="Cambria"/>
              </a:rPr>
              <a:t>The</a:t>
            </a:r>
            <a:r>
              <a:rPr lang="en-US" sz="2400" spc="8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primary</a:t>
            </a:r>
            <a:r>
              <a:rPr lang="en-US" sz="2400" spc="95"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objective</a:t>
            </a:r>
            <a:r>
              <a:rPr lang="en-US" sz="2400" spc="65" dirty="0">
                <a:solidFill>
                  <a:schemeClr val="bg1"/>
                </a:solidFill>
                <a:latin typeface="Garet" panose="020B0604020202020204" charset="0"/>
                <a:cs typeface="Cambria"/>
              </a:rPr>
              <a:t> </a:t>
            </a:r>
            <a:r>
              <a:rPr lang="en-US" sz="2400" spc="80" dirty="0">
                <a:solidFill>
                  <a:schemeClr val="bg1"/>
                </a:solidFill>
                <a:latin typeface="Garet" panose="020B0604020202020204" charset="0"/>
                <a:cs typeface="Cambria"/>
              </a:rPr>
              <a:t>of</a:t>
            </a:r>
            <a:r>
              <a:rPr lang="en-US" sz="2400" spc="110"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this</a:t>
            </a:r>
            <a:r>
              <a:rPr lang="en-US" sz="2400" spc="90"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project</a:t>
            </a:r>
            <a:r>
              <a:rPr lang="en-US" sz="2400" spc="10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is</a:t>
            </a:r>
            <a:r>
              <a:rPr lang="en-US" sz="2400" spc="90" dirty="0">
                <a:solidFill>
                  <a:schemeClr val="bg1"/>
                </a:solidFill>
                <a:latin typeface="Garet" panose="020B0604020202020204" charset="0"/>
                <a:cs typeface="Cambria"/>
              </a:rPr>
              <a:t> </a:t>
            </a:r>
            <a:r>
              <a:rPr lang="en-US" sz="2400" spc="65" dirty="0">
                <a:solidFill>
                  <a:schemeClr val="bg1"/>
                </a:solidFill>
                <a:latin typeface="Garet" panose="020B0604020202020204" charset="0"/>
                <a:cs typeface="Cambria"/>
              </a:rPr>
              <a:t>to</a:t>
            </a:r>
            <a:r>
              <a:rPr lang="en-US" sz="2400" spc="8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develop</a:t>
            </a:r>
            <a:r>
              <a:rPr lang="en-US" sz="2400" spc="105"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a</a:t>
            </a:r>
            <a:r>
              <a:rPr lang="en-US" sz="2400" spc="100"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mobile</a:t>
            </a:r>
            <a:r>
              <a:rPr lang="en-US" sz="2400" spc="9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application</a:t>
            </a:r>
            <a:r>
              <a:rPr lang="en-US" sz="2400" spc="9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that</a:t>
            </a:r>
            <a:r>
              <a:rPr lang="en-US" sz="2400" spc="100"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utilizes </a:t>
            </a:r>
            <a:r>
              <a:rPr lang="en-US" sz="2400" spc="65" dirty="0">
                <a:solidFill>
                  <a:schemeClr val="bg1"/>
                </a:solidFill>
                <a:latin typeface="Garet" panose="020B0604020202020204" charset="0"/>
                <a:cs typeface="Cambria"/>
              </a:rPr>
              <a:t>computer</a:t>
            </a:r>
            <a:r>
              <a:rPr lang="en-US" sz="2400" spc="105"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vision</a:t>
            </a:r>
            <a:r>
              <a:rPr lang="en-US" sz="2400" spc="110" dirty="0">
                <a:solidFill>
                  <a:schemeClr val="bg1"/>
                </a:solidFill>
                <a:latin typeface="Garet" panose="020B0604020202020204" charset="0"/>
                <a:cs typeface="Cambria"/>
              </a:rPr>
              <a:t> </a:t>
            </a:r>
            <a:r>
              <a:rPr lang="en-US" sz="2400" spc="75" dirty="0">
                <a:solidFill>
                  <a:schemeClr val="bg1"/>
                </a:solidFill>
                <a:latin typeface="Garet" panose="020B0604020202020204" charset="0"/>
                <a:cs typeface="Cambria"/>
              </a:rPr>
              <a:t>and</a:t>
            </a:r>
            <a:r>
              <a:rPr lang="en-US" sz="2400" spc="70" dirty="0">
                <a:solidFill>
                  <a:schemeClr val="bg1"/>
                </a:solidFill>
                <a:latin typeface="Garet" panose="020B0604020202020204" charset="0"/>
                <a:cs typeface="Cambria"/>
              </a:rPr>
              <a:t> </a:t>
            </a:r>
            <a:r>
              <a:rPr lang="en-US" sz="2400" spc="65" dirty="0">
                <a:solidFill>
                  <a:schemeClr val="bg1"/>
                </a:solidFill>
                <a:latin typeface="Garet" panose="020B0604020202020204" charset="0"/>
                <a:cs typeface="Cambria"/>
              </a:rPr>
              <a:t>machine</a:t>
            </a:r>
            <a:r>
              <a:rPr lang="en-US" sz="2400" spc="100"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learning</a:t>
            </a:r>
            <a:r>
              <a:rPr lang="en-US" sz="2400" spc="10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technologies</a:t>
            </a:r>
            <a:r>
              <a:rPr lang="en-US" sz="2400" spc="105" dirty="0">
                <a:solidFill>
                  <a:schemeClr val="bg1"/>
                </a:solidFill>
                <a:latin typeface="Garet" panose="020B0604020202020204" charset="0"/>
                <a:cs typeface="Cambria"/>
              </a:rPr>
              <a:t> </a:t>
            </a:r>
            <a:r>
              <a:rPr lang="en-US" sz="2400" spc="65" dirty="0">
                <a:solidFill>
                  <a:schemeClr val="bg1"/>
                </a:solidFill>
                <a:latin typeface="Garet" panose="020B0604020202020204" charset="0"/>
                <a:cs typeface="Cambria"/>
              </a:rPr>
              <a:t>to</a:t>
            </a:r>
            <a:r>
              <a:rPr lang="en-US" sz="2400" spc="9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assist</a:t>
            </a:r>
            <a:r>
              <a:rPr lang="en-US" sz="2400" spc="110"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visually</a:t>
            </a:r>
            <a:r>
              <a:rPr lang="en-US" sz="2400" spc="100" dirty="0">
                <a:solidFill>
                  <a:schemeClr val="bg1"/>
                </a:solidFill>
                <a:latin typeface="Garet" panose="020B0604020202020204" charset="0"/>
                <a:cs typeface="Cambria"/>
              </a:rPr>
              <a:t> </a:t>
            </a:r>
            <a:r>
              <a:rPr lang="en-US" sz="2400" spc="45" dirty="0">
                <a:solidFill>
                  <a:schemeClr val="bg1"/>
                </a:solidFill>
                <a:latin typeface="Garet" panose="020B0604020202020204" charset="0"/>
                <a:cs typeface="Cambria"/>
              </a:rPr>
              <a:t>impaired </a:t>
            </a:r>
            <a:r>
              <a:rPr lang="en-US" sz="2400" spc="60" dirty="0">
                <a:solidFill>
                  <a:schemeClr val="bg1"/>
                </a:solidFill>
                <a:latin typeface="Garet" panose="020B0604020202020204" charset="0"/>
                <a:cs typeface="Cambria"/>
              </a:rPr>
              <a:t>individuals</a:t>
            </a:r>
            <a:r>
              <a:rPr lang="en-US" sz="2400" spc="8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in</a:t>
            </a:r>
            <a:r>
              <a:rPr lang="en-US" sz="2400" spc="11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identifying</a:t>
            </a:r>
            <a:r>
              <a:rPr lang="en-US" sz="2400" spc="105" dirty="0">
                <a:solidFill>
                  <a:schemeClr val="bg1"/>
                </a:solidFill>
                <a:latin typeface="Garet" panose="020B0604020202020204" charset="0"/>
                <a:cs typeface="Cambria"/>
              </a:rPr>
              <a:t> </a:t>
            </a:r>
            <a:r>
              <a:rPr lang="en-US" sz="2400" spc="75" dirty="0">
                <a:solidFill>
                  <a:schemeClr val="bg1"/>
                </a:solidFill>
                <a:latin typeface="Garet" panose="020B0604020202020204" charset="0"/>
                <a:cs typeface="Cambria"/>
              </a:rPr>
              <a:t>and</a:t>
            </a:r>
            <a:r>
              <a:rPr lang="en-US" sz="2400" spc="10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differentiating</a:t>
            </a:r>
            <a:r>
              <a:rPr lang="en-US" sz="2400" spc="105" dirty="0">
                <a:solidFill>
                  <a:schemeClr val="bg1"/>
                </a:solidFill>
                <a:latin typeface="Garet" panose="020B0604020202020204" charset="0"/>
                <a:cs typeface="Cambria"/>
              </a:rPr>
              <a:t> </a:t>
            </a:r>
            <a:r>
              <a:rPr lang="en-US" sz="2400" spc="45" dirty="0">
                <a:solidFill>
                  <a:schemeClr val="bg1"/>
                </a:solidFill>
                <a:latin typeface="Garet" panose="020B0604020202020204" charset="0"/>
                <a:cs typeface="Cambria"/>
              </a:rPr>
              <a:t>between</a:t>
            </a:r>
            <a:r>
              <a:rPr lang="en-US" sz="2400" spc="110"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various</a:t>
            </a:r>
            <a:r>
              <a:rPr lang="en-US" sz="2400" spc="110" dirty="0">
                <a:solidFill>
                  <a:schemeClr val="bg1"/>
                </a:solidFill>
                <a:latin typeface="Garet" panose="020B0604020202020204" charset="0"/>
                <a:cs typeface="Cambria"/>
              </a:rPr>
              <a:t> </a:t>
            </a:r>
            <a:r>
              <a:rPr lang="en-US" sz="2400" spc="65" dirty="0">
                <a:solidFill>
                  <a:schemeClr val="bg1"/>
                </a:solidFill>
                <a:latin typeface="Garet" panose="020B0604020202020204" charset="0"/>
                <a:cs typeface="Cambria"/>
              </a:rPr>
              <a:t>denominations</a:t>
            </a:r>
            <a:r>
              <a:rPr lang="en-US" sz="2400" spc="110" dirty="0">
                <a:solidFill>
                  <a:schemeClr val="bg1"/>
                </a:solidFill>
                <a:latin typeface="Garet" panose="020B0604020202020204" charset="0"/>
                <a:cs typeface="Cambria"/>
              </a:rPr>
              <a:t> </a:t>
            </a:r>
            <a:r>
              <a:rPr lang="en-US" sz="2400" spc="80" dirty="0">
                <a:solidFill>
                  <a:schemeClr val="bg1"/>
                </a:solidFill>
                <a:latin typeface="Garet" panose="020B0604020202020204" charset="0"/>
                <a:cs typeface="Cambria"/>
              </a:rPr>
              <a:t>of</a:t>
            </a:r>
            <a:r>
              <a:rPr lang="en-US" sz="2400" spc="125" dirty="0">
                <a:solidFill>
                  <a:schemeClr val="bg1"/>
                </a:solidFill>
                <a:latin typeface="Garet" panose="020B0604020202020204" charset="0"/>
                <a:cs typeface="Cambria"/>
              </a:rPr>
              <a:t> </a:t>
            </a:r>
            <a:r>
              <a:rPr lang="en-US" sz="2400" spc="40" dirty="0">
                <a:solidFill>
                  <a:schemeClr val="bg1"/>
                </a:solidFill>
                <a:latin typeface="Garet" panose="020B0604020202020204" charset="0"/>
                <a:cs typeface="Cambria"/>
              </a:rPr>
              <a:t>Indian </a:t>
            </a:r>
            <a:r>
              <a:rPr lang="en-US" sz="2400" spc="55" dirty="0">
                <a:solidFill>
                  <a:schemeClr val="bg1"/>
                </a:solidFill>
                <a:latin typeface="Garet" panose="020B0604020202020204" charset="0"/>
                <a:cs typeface="Cambria"/>
              </a:rPr>
              <a:t>banknotes.</a:t>
            </a:r>
            <a:endParaRPr lang="en-US" sz="2400" dirty="0">
              <a:solidFill>
                <a:schemeClr val="bg1"/>
              </a:solidFill>
              <a:latin typeface="Garet" panose="020B0604020202020204" charset="0"/>
              <a:cs typeface="Cambria"/>
            </a:endParaRPr>
          </a:p>
          <a:p>
            <a:pPr>
              <a:lnSpc>
                <a:spcPct val="100000"/>
              </a:lnSpc>
              <a:spcBef>
                <a:spcPts val="65"/>
              </a:spcBef>
              <a:buFont typeface="Cambria"/>
              <a:buChar char="•"/>
            </a:pPr>
            <a:endParaRPr lang="en-US" sz="2400" dirty="0">
              <a:solidFill>
                <a:schemeClr val="bg1"/>
              </a:solidFill>
              <a:latin typeface="Garet" panose="020B0604020202020204" charset="0"/>
              <a:cs typeface="Cambria"/>
            </a:endParaRPr>
          </a:p>
          <a:p>
            <a:pPr marL="469265" marR="146685">
              <a:lnSpc>
                <a:spcPts val="1300"/>
              </a:lnSpc>
              <a:tabLst>
                <a:tab pos="698500" algn="l"/>
              </a:tabLst>
            </a:pPr>
            <a:r>
              <a:rPr lang="en-US" sz="2400" spc="60" dirty="0">
                <a:solidFill>
                  <a:schemeClr val="bg1"/>
                </a:solidFill>
                <a:latin typeface="Garet" panose="020B0604020202020204" charset="0"/>
                <a:cs typeface="Cambria"/>
              </a:rPr>
              <a:t>This</a:t>
            </a:r>
            <a:r>
              <a:rPr lang="en-US" sz="2400" spc="9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application</a:t>
            </a:r>
            <a:r>
              <a:rPr lang="en-US" sz="2400" spc="100" dirty="0">
                <a:solidFill>
                  <a:schemeClr val="bg1"/>
                </a:solidFill>
                <a:latin typeface="Garet" panose="020B0604020202020204" charset="0"/>
                <a:cs typeface="Cambria"/>
              </a:rPr>
              <a:t> </a:t>
            </a:r>
            <a:r>
              <a:rPr lang="en-US" sz="2400" spc="70" dirty="0">
                <a:solidFill>
                  <a:schemeClr val="bg1"/>
                </a:solidFill>
                <a:latin typeface="Garet" panose="020B0604020202020204" charset="0"/>
                <a:cs typeface="Cambria"/>
              </a:rPr>
              <a:t>aims</a:t>
            </a:r>
            <a:r>
              <a:rPr lang="en-US" sz="2400" spc="100"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to</a:t>
            </a:r>
            <a:r>
              <a:rPr lang="en-US" sz="2400" spc="8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enhance</a:t>
            </a:r>
            <a:r>
              <a:rPr lang="en-US" sz="2400" spc="95" dirty="0">
                <a:solidFill>
                  <a:schemeClr val="bg1"/>
                </a:solidFill>
                <a:latin typeface="Garet" panose="020B0604020202020204" charset="0"/>
                <a:cs typeface="Cambria"/>
              </a:rPr>
              <a:t> </a:t>
            </a:r>
            <a:r>
              <a:rPr lang="en-US" sz="2400" spc="60" dirty="0">
                <a:solidFill>
                  <a:schemeClr val="bg1"/>
                </a:solidFill>
                <a:latin typeface="Garet" panose="020B0604020202020204" charset="0"/>
                <a:cs typeface="Cambria"/>
              </a:rPr>
              <a:t>the</a:t>
            </a:r>
          </a:p>
          <a:p>
            <a:pPr marL="469265" marR="146685">
              <a:lnSpc>
                <a:spcPts val="1300"/>
              </a:lnSpc>
              <a:tabLst>
                <a:tab pos="698500" algn="l"/>
              </a:tabLst>
            </a:pPr>
            <a:endParaRPr lang="en-US" sz="2400" spc="60" dirty="0">
              <a:solidFill>
                <a:schemeClr val="bg1"/>
              </a:solidFill>
              <a:latin typeface="Garet" panose="020B0604020202020204" charset="0"/>
              <a:cs typeface="Cambria"/>
            </a:endParaRPr>
          </a:p>
          <a:p>
            <a:pPr marL="469265" marR="146685">
              <a:lnSpc>
                <a:spcPts val="1300"/>
              </a:lnSpc>
              <a:tabLst>
                <a:tab pos="698500" algn="l"/>
              </a:tabLst>
            </a:pPr>
            <a:r>
              <a:rPr lang="en-US" sz="2400" spc="60" dirty="0">
                <a:solidFill>
                  <a:schemeClr val="bg1"/>
                </a:solidFill>
                <a:latin typeface="Garet" panose="020B0604020202020204" charset="0"/>
                <a:cs typeface="Cambria"/>
              </a:rPr>
              <a:t>independence</a:t>
            </a:r>
            <a:r>
              <a:rPr lang="en-US" sz="2400" spc="95" dirty="0">
                <a:solidFill>
                  <a:schemeClr val="bg1"/>
                </a:solidFill>
                <a:latin typeface="Garet" panose="020B0604020202020204" charset="0"/>
                <a:cs typeface="Cambria"/>
              </a:rPr>
              <a:t> </a:t>
            </a:r>
            <a:r>
              <a:rPr lang="en-US" sz="2400" spc="75" dirty="0">
                <a:solidFill>
                  <a:schemeClr val="bg1"/>
                </a:solidFill>
                <a:latin typeface="Garet" panose="020B0604020202020204" charset="0"/>
                <a:cs typeface="Cambria"/>
              </a:rPr>
              <a:t>and </a:t>
            </a:r>
            <a:r>
              <a:rPr lang="en-US" sz="2400" spc="60" dirty="0">
                <a:solidFill>
                  <a:schemeClr val="bg1"/>
                </a:solidFill>
                <a:latin typeface="Garet" panose="020B0604020202020204" charset="0"/>
                <a:cs typeface="Cambria"/>
              </a:rPr>
              <a:t>confidence</a:t>
            </a:r>
            <a:r>
              <a:rPr lang="en-US" sz="2400" spc="90" dirty="0">
                <a:solidFill>
                  <a:schemeClr val="bg1"/>
                </a:solidFill>
                <a:latin typeface="Garet" panose="020B0604020202020204" charset="0"/>
                <a:cs typeface="Cambria"/>
              </a:rPr>
              <a:t> </a:t>
            </a:r>
            <a:r>
              <a:rPr lang="en-US" sz="2400" spc="80" dirty="0">
                <a:solidFill>
                  <a:schemeClr val="bg1"/>
                </a:solidFill>
                <a:latin typeface="Garet" panose="020B0604020202020204" charset="0"/>
                <a:cs typeface="Cambria"/>
              </a:rPr>
              <a:t>of</a:t>
            </a:r>
            <a:r>
              <a:rPr lang="en-US" sz="2400" spc="110"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users</a:t>
            </a:r>
            <a:r>
              <a:rPr lang="en-US" sz="2400" spc="100" dirty="0">
                <a:solidFill>
                  <a:schemeClr val="bg1"/>
                </a:solidFill>
                <a:latin typeface="Garet" panose="020B0604020202020204" charset="0"/>
                <a:cs typeface="Cambria"/>
              </a:rPr>
              <a:t> </a:t>
            </a:r>
            <a:r>
              <a:rPr lang="en-US" sz="2400" spc="30" dirty="0">
                <a:solidFill>
                  <a:schemeClr val="bg1"/>
                </a:solidFill>
                <a:latin typeface="Garet" panose="020B0604020202020204" charset="0"/>
                <a:cs typeface="Cambria"/>
              </a:rPr>
              <a:t>by</a:t>
            </a:r>
          </a:p>
          <a:p>
            <a:pPr marL="469265" marR="146685">
              <a:lnSpc>
                <a:spcPts val="1300"/>
              </a:lnSpc>
              <a:tabLst>
                <a:tab pos="698500" algn="l"/>
              </a:tabLst>
            </a:pPr>
            <a:endParaRPr lang="en-US" sz="2400" spc="30" dirty="0">
              <a:solidFill>
                <a:schemeClr val="bg1"/>
              </a:solidFill>
              <a:latin typeface="Garet" panose="020B0604020202020204" charset="0"/>
              <a:cs typeface="Cambria"/>
            </a:endParaRPr>
          </a:p>
          <a:p>
            <a:pPr marL="469265" marR="146685">
              <a:lnSpc>
                <a:spcPts val="1300"/>
              </a:lnSpc>
              <a:tabLst>
                <a:tab pos="698500" algn="l"/>
              </a:tabLst>
            </a:pPr>
            <a:r>
              <a:rPr lang="en-US" sz="2400" spc="60" dirty="0">
                <a:solidFill>
                  <a:schemeClr val="bg1"/>
                </a:solidFill>
                <a:latin typeface="Garet" panose="020B0604020202020204" charset="0"/>
                <a:cs typeface="Cambria"/>
              </a:rPr>
              <a:t>providing</a:t>
            </a:r>
            <a:r>
              <a:rPr lang="en-US" sz="2400" spc="130" dirty="0">
                <a:solidFill>
                  <a:schemeClr val="bg1"/>
                </a:solidFill>
                <a:latin typeface="Garet" panose="020B0604020202020204" charset="0"/>
                <a:cs typeface="Cambria"/>
              </a:rPr>
              <a:t> </a:t>
            </a:r>
            <a:r>
              <a:rPr lang="en-US" sz="2400" dirty="0">
                <a:solidFill>
                  <a:schemeClr val="bg1"/>
                </a:solidFill>
                <a:latin typeface="Garet" panose="020B0604020202020204" charset="0"/>
                <a:cs typeface="Cambria"/>
              </a:rPr>
              <a:t>real-</a:t>
            </a:r>
            <a:r>
              <a:rPr lang="en-US" sz="2400" spc="60" dirty="0">
                <a:solidFill>
                  <a:schemeClr val="bg1"/>
                </a:solidFill>
                <a:latin typeface="Garet" panose="020B0604020202020204" charset="0"/>
                <a:cs typeface="Cambria"/>
              </a:rPr>
              <a:t>time</a:t>
            </a:r>
            <a:r>
              <a:rPr lang="en-US" sz="2400" spc="125"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identification </a:t>
            </a:r>
            <a:r>
              <a:rPr lang="en-US" sz="2400" spc="80" dirty="0">
                <a:solidFill>
                  <a:schemeClr val="bg1"/>
                </a:solidFill>
                <a:latin typeface="Garet" panose="020B0604020202020204" charset="0"/>
                <a:cs typeface="Cambria"/>
              </a:rPr>
              <a:t>of</a:t>
            </a:r>
            <a:r>
              <a:rPr lang="en-US" sz="2400" spc="150" dirty="0">
                <a:solidFill>
                  <a:schemeClr val="bg1"/>
                </a:solidFill>
                <a:latin typeface="Garet" panose="020B0604020202020204" charset="0"/>
                <a:cs typeface="Cambria"/>
              </a:rPr>
              <a:t> </a:t>
            </a:r>
            <a:r>
              <a:rPr lang="en-US" sz="2400" spc="50" dirty="0">
                <a:solidFill>
                  <a:schemeClr val="bg1"/>
                </a:solidFill>
                <a:latin typeface="Garet" panose="020B0604020202020204" charset="0"/>
                <a:cs typeface="Cambria"/>
              </a:rPr>
              <a:t>currency,</a:t>
            </a:r>
          </a:p>
          <a:p>
            <a:pPr marL="469265" marR="146685">
              <a:lnSpc>
                <a:spcPts val="1300"/>
              </a:lnSpc>
              <a:tabLst>
                <a:tab pos="698500" algn="l"/>
              </a:tabLst>
            </a:pPr>
            <a:endParaRPr lang="en-US" sz="2400" spc="50" dirty="0">
              <a:solidFill>
                <a:schemeClr val="bg1"/>
              </a:solidFill>
              <a:latin typeface="Garet" panose="020B0604020202020204" charset="0"/>
              <a:cs typeface="Cambria"/>
            </a:endParaRPr>
          </a:p>
          <a:p>
            <a:pPr marL="469265" marR="146685">
              <a:lnSpc>
                <a:spcPts val="1300"/>
              </a:lnSpc>
              <a:tabLst>
                <a:tab pos="698500" algn="l"/>
              </a:tabLst>
            </a:pPr>
            <a:r>
              <a:rPr lang="en-US" sz="2400" spc="45" dirty="0">
                <a:solidFill>
                  <a:schemeClr val="bg1"/>
                </a:solidFill>
                <a:latin typeface="Garet" panose="020B0604020202020204" charset="0"/>
                <a:cs typeface="Cambria"/>
              </a:rPr>
              <a:t>thereby</a:t>
            </a:r>
            <a:r>
              <a:rPr lang="en-US" sz="2400" spc="130" dirty="0">
                <a:solidFill>
                  <a:schemeClr val="bg1"/>
                </a:solidFill>
                <a:latin typeface="Garet" panose="020B0604020202020204" charset="0"/>
                <a:cs typeface="Cambria"/>
              </a:rPr>
              <a:t> </a:t>
            </a:r>
            <a:r>
              <a:rPr lang="en-US" sz="2400" spc="65" dirty="0">
                <a:solidFill>
                  <a:schemeClr val="bg1"/>
                </a:solidFill>
                <a:latin typeface="Garet" panose="020B0604020202020204" charset="0"/>
                <a:cs typeface="Cambria"/>
              </a:rPr>
              <a:t>addressing</a:t>
            </a:r>
            <a:r>
              <a:rPr lang="en-US" sz="2400" spc="135" dirty="0">
                <a:solidFill>
                  <a:schemeClr val="bg1"/>
                </a:solidFill>
                <a:latin typeface="Garet" panose="020B0604020202020204" charset="0"/>
                <a:cs typeface="Cambria"/>
              </a:rPr>
              <a:t> </a:t>
            </a:r>
            <a:r>
              <a:rPr lang="en-US" sz="2400" dirty="0">
                <a:solidFill>
                  <a:schemeClr val="bg1"/>
                </a:solidFill>
                <a:latin typeface="Garet" panose="020B0604020202020204" charset="0"/>
                <a:cs typeface="Cambria"/>
              </a:rPr>
              <a:t>the</a:t>
            </a:r>
            <a:r>
              <a:rPr lang="en-US" sz="2400" spc="125"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challenges</a:t>
            </a:r>
            <a:r>
              <a:rPr lang="en-US" sz="2400" spc="130" dirty="0">
                <a:solidFill>
                  <a:schemeClr val="bg1"/>
                </a:solidFill>
                <a:latin typeface="Garet" panose="020B0604020202020204" charset="0"/>
                <a:cs typeface="Cambria"/>
              </a:rPr>
              <a:t> </a:t>
            </a:r>
            <a:r>
              <a:rPr lang="en-US" sz="2400" spc="-20" dirty="0">
                <a:solidFill>
                  <a:schemeClr val="bg1"/>
                </a:solidFill>
                <a:latin typeface="Garet" panose="020B0604020202020204" charset="0"/>
                <a:cs typeface="Cambria"/>
              </a:rPr>
              <a:t>they </a:t>
            </a:r>
            <a:r>
              <a:rPr lang="en-US" sz="2400" spc="65" dirty="0">
                <a:solidFill>
                  <a:schemeClr val="bg1"/>
                </a:solidFill>
                <a:latin typeface="Garet" panose="020B0604020202020204" charset="0"/>
                <a:cs typeface="Cambria"/>
              </a:rPr>
              <a:t>face</a:t>
            </a:r>
            <a:r>
              <a:rPr lang="en-US" sz="2400" spc="95"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in</a:t>
            </a:r>
          </a:p>
          <a:p>
            <a:pPr marL="469265" marR="146685">
              <a:lnSpc>
                <a:spcPts val="1300"/>
              </a:lnSpc>
              <a:tabLst>
                <a:tab pos="698500" algn="l"/>
              </a:tabLst>
            </a:pPr>
            <a:endParaRPr lang="en-US" sz="2400" spc="55" dirty="0">
              <a:solidFill>
                <a:schemeClr val="bg1"/>
              </a:solidFill>
              <a:latin typeface="Garet" panose="020B0604020202020204" charset="0"/>
              <a:cs typeface="Cambria"/>
            </a:endParaRPr>
          </a:p>
          <a:p>
            <a:pPr marL="469265" marR="146685">
              <a:lnSpc>
                <a:spcPts val="1300"/>
              </a:lnSpc>
              <a:tabLst>
                <a:tab pos="698500" algn="l"/>
              </a:tabLst>
            </a:pPr>
            <a:r>
              <a:rPr lang="en-US" sz="2400" spc="65" dirty="0">
                <a:solidFill>
                  <a:schemeClr val="bg1"/>
                </a:solidFill>
                <a:latin typeface="Garet" panose="020B0604020202020204" charset="0"/>
                <a:cs typeface="Cambria"/>
              </a:rPr>
              <a:t>handling</a:t>
            </a:r>
            <a:r>
              <a:rPr lang="en-US" sz="2400" spc="105" dirty="0">
                <a:solidFill>
                  <a:schemeClr val="bg1"/>
                </a:solidFill>
                <a:latin typeface="Garet" panose="020B0604020202020204" charset="0"/>
                <a:cs typeface="Cambria"/>
              </a:rPr>
              <a:t> </a:t>
            </a:r>
            <a:r>
              <a:rPr lang="en-US" sz="2400" spc="55" dirty="0">
                <a:solidFill>
                  <a:schemeClr val="bg1"/>
                </a:solidFill>
                <a:latin typeface="Garet" panose="020B0604020202020204" charset="0"/>
                <a:cs typeface="Cambria"/>
              </a:rPr>
              <a:t>cash.</a:t>
            </a:r>
            <a:endParaRPr lang="en-US" sz="2400" dirty="0">
              <a:solidFill>
                <a:schemeClr val="bg1"/>
              </a:solidFill>
              <a:latin typeface="Garet" panose="020B0604020202020204" charset="0"/>
              <a:cs typeface="Cambria"/>
            </a:endParaRPr>
          </a:p>
          <a:p>
            <a:pPr marL="12700" marR="31115">
              <a:lnSpc>
                <a:spcPct val="100000"/>
              </a:lnSpc>
              <a:spcBef>
                <a:spcPts val="100"/>
              </a:spcBef>
            </a:pPr>
            <a:endParaRPr lang="en-US" sz="2400" dirty="0">
              <a:solidFill>
                <a:schemeClr val="bg1"/>
              </a:solidFill>
              <a:latin typeface="Garet" panose="020B0604020202020204" charset="0"/>
              <a:cs typeface="Segoe UI Light"/>
            </a:endParaRPr>
          </a:p>
        </p:txBody>
      </p:sp>
      <p:sp>
        <p:nvSpPr>
          <p:cNvPr id="6" name="Freeform 6"/>
          <p:cNvSpPr/>
          <p:nvPr/>
        </p:nvSpPr>
        <p:spPr>
          <a:xfrm>
            <a:off x="-3654538" y="-378141"/>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103123" y="3276397"/>
            <a:ext cx="7309077" cy="7309077"/>
          </a:xfrm>
          <a:custGeom>
            <a:avLst/>
            <a:gdLst/>
            <a:ahLst/>
            <a:cxnLst/>
            <a:rect l="l" t="t" r="r" b="b"/>
            <a:pathLst>
              <a:path w="7309077" h="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612602" y="3402257"/>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22218" y="-477520"/>
            <a:ext cx="5007541" cy="8902294"/>
          </a:xfrm>
          <a:custGeom>
            <a:avLst/>
            <a:gdLst/>
            <a:ahLst/>
            <a:cxnLst/>
            <a:rect l="l" t="t" r="r" b="b"/>
            <a:pathLst>
              <a:path w="5007541" h="8902294">
                <a:moveTo>
                  <a:pt x="5007540" y="0"/>
                </a:moveTo>
                <a:lnTo>
                  <a:pt x="0" y="0"/>
                </a:lnTo>
                <a:lnTo>
                  <a:pt x="0" y="8902294"/>
                </a:lnTo>
                <a:lnTo>
                  <a:pt x="5007540" y="8902294"/>
                </a:lnTo>
                <a:lnTo>
                  <a:pt x="5007540" y="0"/>
                </a:lnTo>
                <a:close/>
              </a:path>
            </a:pathLst>
          </a:custGeom>
          <a:blipFill>
            <a:blip r:embed="rId4"/>
            <a:stretch>
              <a:fillRect/>
            </a:stretch>
          </a:blipFill>
        </p:spPr>
      </p:sp>
      <p:sp>
        <p:nvSpPr>
          <p:cNvPr id="15" name="Freeform 15"/>
          <p:cNvSpPr/>
          <p:nvPr/>
        </p:nvSpPr>
        <p:spPr>
          <a:xfrm rot="-3567694">
            <a:off x="13164322" y="6330957"/>
            <a:ext cx="7535366" cy="4187635"/>
          </a:xfrm>
          <a:custGeom>
            <a:avLst/>
            <a:gdLst/>
            <a:ahLst/>
            <a:cxnLst/>
            <a:rect l="l" t="t" r="r" b="b"/>
            <a:pathLst>
              <a:path w="7535366" h="4187635">
                <a:moveTo>
                  <a:pt x="0" y="0"/>
                </a:moveTo>
                <a:lnTo>
                  <a:pt x="7535365" y="0"/>
                </a:lnTo>
                <a:lnTo>
                  <a:pt x="7535365" y="4187635"/>
                </a:lnTo>
                <a:lnTo>
                  <a:pt x="0" y="4187635"/>
                </a:lnTo>
                <a:lnTo>
                  <a:pt x="0" y="0"/>
                </a:lnTo>
                <a:close/>
              </a:path>
            </a:pathLst>
          </a:custGeom>
          <a:blipFill>
            <a:blip r:embed="rId5"/>
            <a:stretch>
              <a:fillRect/>
            </a:stretch>
          </a:blipFill>
        </p:spPr>
      </p:sp>
      <p:sp>
        <p:nvSpPr>
          <p:cNvPr id="16" name="Freeform 16"/>
          <p:cNvSpPr/>
          <p:nvPr/>
        </p:nvSpPr>
        <p:spPr>
          <a:xfrm>
            <a:off x="15352372" y="-333545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4430630" y="479314"/>
            <a:ext cx="9138267" cy="1940916"/>
          </a:xfrm>
          <a:prstGeom prst="rect">
            <a:avLst/>
          </a:prstGeom>
        </p:spPr>
        <p:txBody>
          <a:bodyPr wrap="square" lIns="0" tIns="0" rIns="0" bIns="0" rtlCol="0" anchor="t">
            <a:spAutoFit/>
          </a:bodyPr>
          <a:lstStyle/>
          <a:p>
            <a:pPr algn="ctr">
              <a:lnSpc>
                <a:spcPts val="8135"/>
              </a:lnSpc>
            </a:pPr>
            <a:r>
              <a:rPr lang="en-US" sz="3200" dirty="0">
                <a:solidFill>
                  <a:srgbClr val="FFFFFF"/>
                </a:solidFill>
                <a:latin typeface="Horizon"/>
                <a:ea typeface="Horizon"/>
                <a:cs typeface="Horizon"/>
                <a:sym typeface="Horizon"/>
              </a:rPr>
              <a:t>Development tools and technology used</a:t>
            </a:r>
          </a:p>
        </p:txBody>
      </p:sp>
      <p:grpSp>
        <p:nvGrpSpPr>
          <p:cNvPr id="26" name="Group 25">
            <a:extLst>
              <a:ext uri="{FF2B5EF4-FFF2-40B4-BE49-F238E27FC236}">
                <a16:creationId xmlns:a16="http://schemas.microsoft.com/office/drawing/2014/main" id="{1A044EA1-3C11-D3D0-63E5-315663FF3164}"/>
              </a:ext>
            </a:extLst>
          </p:cNvPr>
          <p:cNvGrpSpPr/>
          <p:nvPr/>
        </p:nvGrpSpPr>
        <p:grpSpPr>
          <a:xfrm>
            <a:off x="656050" y="3632395"/>
            <a:ext cx="3594618" cy="3660944"/>
            <a:chOff x="656050" y="3632395"/>
            <a:chExt cx="3594618" cy="3660944"/>
          </a:xfrm>
        </p:grpSpPr>
        <p:sp>
          <p:nvSpPr>
            <p:cNvPr id="18" name="TextBox 18"/>
            <p:cNvSpPr txBox="1"/>
            <p:nvPr/>
          </p:nvSpPr>
          <p:spPr>
            <a:xfrm>
              <a:off x="656050" y="6185343"/>
              <a:ext cx="3594618" cy="1107996"/>
            </a:xfrm>
            <a:prstGeom prst="rect">
              <a:avLst/>
            </a:prstGeom>
          </p:spPr>
          <p:txBody>
            <a:bodyPr wrap="square" lIns="0" tIns="0" rIns="0" bIns="0" rtlCol="0" anchor="t">
              <a:spAutoFit/>
            </a:bodyPr>
            <a:lstStyle/>
            <a:p>
              <a:pPr marL="241300">
                <a:lnSpc>
                  <a:spcPct val="100000"/>
                </a:lnSpc>
                <a:spcBef>
                  <a:spcPts val="1475"/>
                </a:spcBef>
                <a:tabLst>
                  <a:tab pos="545465" algn="l"/>
                </a:tabLst>
              </a:pPr>
              <a:r>
                <a:rPr lang="en-IN" sz="2400" spc="70" dirty="0">
                  <a:solidFill>
                    <a:schemeClr val="bg1"/>
                  </a:solidFill>
                  <a:latin typeface="Garet Bold" panose="020B0604020202020204" charset="0"/>
                  <a:cs typeface="Cambria"/>
                </a:rPr>
                <a:t>Android</a:t>
              </a:r>
              <a:r>
                <a:rPr lang="en-IN" sz="2400" spc="190" dirty="0">
                  <a:solidFill>
                    <a:schemeClr val="bg1"/>
                  </a:solidFill>
                  <a:latin typeface="Garet Bold" panose="020B0604020202020204" charset="0"/>
                  <a:cs typeface="Cambria"/>
                </a:rPr>
                <a:t> </a:t>
              </a:r>
              <a:r>
                <a:rPr lang="en-IN" sz="2400" spc="55" dirty="0">
                  <a:solidFill>
                    <a:schemeClr val="bg1"/>
                  </a:solidFill>
                  <a:latin typeface="Garet Bold" panose="020B0604020202020204" charset="0"/>
                  <a:cs typeface="Cambria"/>
                </a:rPr>
                <a:t>Studio</a:t>
              </a:r>
              <a:r>
                <a:rPr lang="en-IN" sz="2400" spc="155" dirty="0">
                  <a:solidFill>
                    <a:schemeClr val="bg1"/>
                  </a:solidFill>
                  <a:latin typeface="Garet Bold" panose="020B0604020202020204" charset="0"/>
                  <a:cs typeface="Cambria"/>
                </a:rPr>
                <a:t> </a:t>
              </a:r>
              <a:r>
                <a:rPr lang="en-IN" sz="2400" dirty="0">
                  <a:solidFill>
                    <a:schemeClr val="bg1"/>
                  </a:solidFill>
                  <a:latin typeface="Garet Bold" panose="020B0604020202020204" charset="0"/>
                  <a:cs typeface="Cambria"/>
                </a:rPr>
                <a:t>(for</a:t>
              </a:r>
              <a:r>
                <a:rPr lang="en-IN" sz="2400" spc="170" dirty="0">
                  <a:solidFill>
                    <a:schemeClr val="bg1"/>
                  </a:solidFill>
                  <a:latin typeface="Garet Bold" panose="020B0604020202020204" charset="0"/>
                  <a:cs typeface="Cambria"/>
                </a:rPr>
                <a:t> </a:t>
              </a:r>
              <a:r>
                <a:rPr lang="en-IN" sz="2400" spc="65" dirty="0">
                  <a:solidFill>
                    <a:schemeClr val="bg1"/>
                  </a:solidFill>
                  <a:latin typeface="Garet Bold" panose="020B0604020202020204" charset="0"/>
                  <a:cs typeface="Cambria"/>
                </a:rPr>
                <a:t>mobile</a:t>
              </a:r>
              <a:r>
                <a:rPr lang="en-IN" sz="2400" spc="165" dirty="0">
                  <a:solidFill>
                    <a:schemeClr val="bg1"/>
                  </a:solidFill>
                  <a:latin typeface="Garet Bold" panose="020B0604020202020204" charset="0"/>
                  <a:cs typeface="Cambria"/>
                </a:rPr>
                <a:t> </a:t>
              </a:r>
              <a:r>
                <a:rPr lang="en-IN" sz="2400" spc="55" dirty="0">
                  <a:solidFill>
                    <a:schemeClr val="bg1"/>
                  </a:solidFill>
                  <a:latin typeface="Garet Bold" panose="020B0604020202020204" charset="0"/>
                  <a:cs typeface="Cambria"/>
                </a:rPr>
                <a:t>application</a:t>
              </a:r>
              <a:r>
                <a:rPr lang="en-IN" sz="2400" spc="145" dirty="0">
                  <a:solidFill>
                    <a:schemeClr val="bg1"/>
                  </a:solidFill>
                  <a:latin typeface="Garet Bold" panose="020B0604020202020204" charset="0"/>
                  <a:cs typeface="Cambria"/>
                </a:rPr>
                <a:t> </a:t>
              </a:r>
              <a:r>
                <a:rPr lang="en-IN" sz="2400" spc="40" dirty="0">
                  <a:solidFill>
                    <a:schemeClr val="bg1"/>
                  </a:solidFill>
                  <a:latin typeface="Garet Bold" panose="020B0604020202020204" charset="0"/>
                  <a:cs typeface="Cambria"/>
                </a:rPr>
                <a:t>development)</a:t>
              </a:r>
            </a:p>
          </p:txBody>
        </p:sp>
        <p:sp>
          <p:nvSpPr>
            <p:cNvPr id="25" name="Rectangle: Rounded Corners 24">
              <a:extLst>
                <a:ext uri="{FF2B5EF4-FFF2-40B4-BE49-F238E27FC236}">
                  <a16:creationId xmlns:a16="http://schemas.microsoft.com/office/drawing/2014/main" id="{8F97FBB3-82A8-5762-88A9-4F0E8C2D58B3}"/>
                </a:ext>
              </a:extLst>
            </p:cNvPr>
            <p:cNvSpPr/>
            <p:nvPr/>
          </p:nvSpPr>
          <p:spPr>
            <a:xfrm>
              <a:off x="1015242" y="3632395"/>
              <a:ext cx="2423670" cy="234639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Horizon" panose="020B0604020202020204" charset="0"/>
                </a:rPr>
                <a:t>Front End</a:t>
              </a:r>
              <a:endParaRPr lang="en-IN" dirty="0">
                <a:ln w="0"/>
                <a:solidFill>
                  <a:schemeClr val="tx1"/>
                </a:solidFill>
                <a:effectLst>
                  <a:outerShdw blurRad="38100" dist="19050" dir="2700000" algn="tl" rotWithShape="0">
                    <a:schemeClr val="dk1">
                      <a:alpha val="40000"/>
                    </a:schemeClr>
                  </a:outerShdw>
                </a:effectLst>
                <a:latin typeface="Horizon" panose="020B0604020202020204" charset="0"/>
              </a:endParaRPr>
            </a:p>
          </p:txBody>
        </p:sp>
      </p:grpSp>
      <p:grpSp>
        <p:nvGrpSpPr>
          <p:cNvPr id="27" name="Group 26">
            <a:extLst>
              <a:ext uri="{FF2B5EF4-FFF2-40B4-BE49-F238E27FC236}">
                <a16:creationId xmlns:a16="http://schemas.microsoft.com/office/drawing/2014/main" id="{DFBA41C8-255D-0AB8-8D23-1433BAA10EE9}"/>
              </a:ext>
            </a:extLst>
          </p:cNvPr>
          <p:cNvGrpSpPr/>
          <p:nvPr/>
        </p:nvGrpSpPr>
        <p:grpSpPr>
          <a:xfrm>
            <a:off x="4660884" y="3632395"/>
            <a:ext cx="3594618" cy="3291612"/>
            <a:chOff x="656050" y="3632395"/>
            <a:chExt cx="3594618" cy="3291612"/>
          </a:xfrm>
        </p:grpSpPr>
        <p:sp>
          <p:nvSpPr>
            <p:cNvPr id="28" name="TextBox 18">
              <a:extLst>
                <a:ext uri="{FF2B5EF4-FFF2-40B4-BE49-F238E27FC236}">
                  <a16:creationId xmlns:a16="http://schemas.microsoft.com/office/drawing/2014/main" id="{A6D6AE38-8F68-1A9E-5868-37161C52DE18}"/>
                </a:ext>
              </a:extLst>
            </p:cNvPr>
            <p:cNvSpPr txBox="1"/>
            <p:nvPr/>
          </p:nvSpPr>
          <p:spPr>
            <a:xfrm>
              <a:off x="656050" y="6185343"/>
              <a:ext cx="3594618" cy="738664"/>
            </a:xfrm>
            <a:prstGeom prst="rect">
              <a:avLst/>
            </a:prstGeom>
          </p:spPr>
          <p:txBody>
            <a:bodyPr wrap="square" lIns="0" tIns="0" rIns="0" bIns="0" rtlCol="0" anchor="t">
              <a:spAutoFit/>
            </a:bodyPr>
            <a:lstStyle/>
            <a:p>
              <a:pPr marL="241300">
                <a:lnSpc>
                  <a:spcPct val="100000"/>
                </a:lnSpc>
                <a:spcBef>
                  <a:spcPts val="1475"/>
                </a:spcBef>
                <a:tabLst>
                  <a:tab pos="545465" algn="l"/>
                </a:tabLst>
              </a:pPr>
              <a:r>
                <a:rPr lang="en-IN" sz="2400" spc="50" dirty="0">
                  <a:solidFill>
                    <a:schemeClr val="bg1"/>
                  </a:solidFill>
                  <a:latin typeface="Garet Bold" panose="020B0604020202020204" charset="0"/>
                  <a:cs typeface="Cambria"/>
                </a:rPr>
                <a:t>Python</a:t>
              </a:r>
              <a:r>
                <a:rPr lang="en-IN" sz="2400" spc="235" dirty="0">
                  <a:solidFill>
                    <a:schemeClr val="bg1"/>
                  </a:solidFill>
                  <a:latin typeface="Garet Bold" panose="020B0604020202020204" charset="0"/>
                  <a:cs typeface="Cambria"/>
                </a:rPr>
                <a:t> </a:t>
              </a:r>
              <a:r>
                <a:rPr lang="en-IN" sz="2400" dirty="0">
                  <a:solidFill>
                    <a:schemeClr val="bg1"/>
                  </a:solidFill>
                  <a:latin typeface="Garet Bold" panose="020B0604020202020204" charset="0"/>
                  <a:cs typeface="Cambria"/>
                </a:rPr>
                <a:t>(for</a:t>
              </a:r>
              <a:r>
                <a:rPr lang="en-IN" sz="2400" spc="229" dirty="0">
                  <a:solidFill>
                    <a:schemeClr val="bg1"/>
                  </a:solidFill>
                  <a:latin typeface="Garet Bold" panose="020B0604020202020204" charset="0"/>
                  <a:cs typeface="Cambria"/>
                </a:rPr>
                <a:t> </a:t>
              </a:r>
              <a:r>
                <a:rPr lang="en-IN" sz="2400" dirty="0">
                  <a:solidFill>
                    <a:schemeClr val="bg1"/>
                  </a:solidFill>
                  <a:latin typeface="Garet Bold" panose="020B0604020202020204" charset="0"/>
                  <a:cs typeface="Cambria"/>
                </a:rPr>
                <a:t>server-</a:t>
              </a:r>
              <a:r>
                <a:rPr lang="en-IN" sz="2400" spc="60" dirty="0">
                  <a:solidFill>
                    <a:schemeClr val="bg1"/>
                  </a:solidFill>
                  <a:latin typeface="Garet Bold" panose="020B0604020202020204" charset="0"/>
                  <a:cs typeface="Cambria"/>
                </a:rPr>
                <a:t>side</a:t>
              </a:r>
              <a:r>
                <a:rPr lang="en-IN" sz="2400" spc="225" dirty="0">
                  <a:solidFill>
                    <a:schemeClr val="bg1"/>
                  </a:solidFill>
                  <a:latin typeface="Garet Bold" panose="020B0604020202020204" charset="0"/>
                  <a:cs typeface="Cambria"/>
                </a:rPr>
                <a:t> </a:t>
              </a:r>
              <a:r>
                <a:rPr lang="en-IN" sz="2400" spc="35" dirty="0">
                  <a:solidFill>
                    <a:schemeClr val="bg1"/>
                  </a:solidFill>
                  <a:latin typeface="Garet Bold" panose="020B0604020202020204" charset="0"/>
                  <a:cs typeface="Cambria"/>
                </a:rPr>
                <a:t>processing)</a:t>
              </a:r>
              <a:endParaRPr lang="en-IN" sz="2400" spc="40" dirty="0">
                <a:solidFill>
                  <a:schemeClr val="bg1"/>
                </a:solidFill>
                <a:latin typeface="Garet Bold" panose="020B0604020202020204" charset="0"/>
                <a:cs typeface="Cambria"/>
              </a:endParaRPr>
            </a:p>
          </p:txBody>
        </p:sp>
        <p:sp>
          <p:nvSpPr>
            <p:cNvPr id="29" name="Rectangle: Rounded Corners 28">
              <a:extLst>
                <a:ext uri="{FF2B5EF4-FFF2-40B4-BE49-F238E27FC236}">
                  <a16:creationId xmlns:a16="http://schemas.microsoft.com/office/drawing/2014/main" id="{B6F0B485-0DF5-E687-0A2E-32CBC081C237}"/>
                </a:ext>
              </a:extLst>
            </p:cNvPr>
            <p:cNvSpPr/>
            <p:nvPr/>
          </p:nvSpPr>
          <p:spPr>
            <a:xfrm>
              <a:off x="1015242" y="3632395"/>
              <a:ext cx="2423670" cy="234639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Horizon" panose="020B0604020202020204" charset="0"/>
                </a:rPr>
                <a:t>back End</a:t>
              </a:r>
              <a:endParaRPr lang="en-IN" dirty="0">
                <a:ln w="0"/>
                <a:solidFill>
                  <a:schemeClr val="tx1"/>
                </a:solidFill>
                <a:effectLst>
                  <a:outerShdw blurRad="38100" dist="19050" dir="2700000" algn="tl" rotWithShape="0">
                    <a:schemeClr val="dk1">
                      <a:alpha val="40000"/>
                    </a:schemeClr>
                  </a:outerShdw>
                </a:effectLst>
                <a:latin typeface="Horizon" panose="020B0604020202020204" charset="0"/>
              </a:endParaRPr>
            </a:p>
          </p:txBody>
        </p:sp>
      </p:grpSp>
      <p:grpSp>
        <p:nvGrpSpPr>
          <p:cNvPr id="30" name="Group 29">
            <a:extLst>
              <a:ext uri="{FF2B5EF4-FFF2-40B4-BE49-F238E27FC236}">
                <a16:creationId xmlns:a16="http://schemas.microsoft.com/office/drawing/2014/main" id="{69E32E6E-592D-15B1-3B1B-339CE87A698F}"/>
              </a:ext>
            </a:extLst>
          </p:cNvPr>
          <p:cNvGrpSpPr/>
          <p:nvPr/>
        </p:nvGrpSpPr>
        <p:grpSpPr>
          <a:xfrm>
            <a:off x="8526823" y="3632395"/>
            <a:ext cx="3594618" cy="4030276"/>
            <a:chOff x="656050" y="3632395"/>
            <a:chExt cx="3594618" cy="4030276"/>
          </a:xfrm>
        </p:grpSpPr>
        <p:sp>
          <p:nvSpPr>
            <p:cNvPr id="31" name="TextBox 18">
              <a:extLst>
                <a:ext uri="{FF2B5EF4-FFF2-40B4-BE49-F238E27FC236}">
                  <a16:creationId xmlns:a16="http://schemas.microsoft.com/office/drawing/2014/main" id="{FC52658B-23F9-7DD8-CE80-7134BB350C9F}"/>
                </a:ext>
              </a:extLst>
            </p:cNvPr>
            <p:cNvSpPr txBox="1"/>
            <p:nvPr/>
          </p:nvSpPr>
          <p:spPr>
            <a:xfrm>
              <a:off x="656050" y="6185343"/>
              <a:ext cx="3594618" cy="1477328"/>
            </a:xfrm>
            <a:prstGeom prst="rect">
              <a:avLst/>
            </a:prstGeom>
          </p:spPr>
          <p:txBody>
            <a:bodyPr wrap="square" lIns="0" tIns="0" rIns="0" bIns="0" rtlCol="0" anchor="t">
              <a:spAutoFit/>
            </a:bodyPr>
            <a:lstStyle/>
            <a:p>
              <a:pPr marL="241300">
                <a:lnSpc>
                  <a:spcPct val="100000"/>
                </a:lnSpc>
                <a:spcBef>
                  <a:spcPts val="1475"/>
                </a:spcBef>
                <a:tabLst>
                  <a:tab pos="545465" algn="l"/>
                </a:tabLst>
              </a:pPr>
              <a:r>
                <a:rPr lang="en-US" sz="2400" spc="70" dirty="0">
                  <a:solidFill>
                    <a:schemeClr val="bg1"/>
                  </a:solidFill>
                  <a:latin typeface="Garet Bold" panose="020B0604020202020204" charset="0"/>
                  <a:cs typeface="Cambria"/>
                </a:rPr>
                <a:t>T</a:t>
              </a:r>
              <a:r>
                <a:rPr lang="en-IN" sz="2400" spc="70" dirty="0" err="1">
                  <a:solidFill>
                    <a:schemeClr val="bg1"/>
                  </a:solidFill>
                  <a:latin typeface="Garet Bold" panose="020B0604020202020204" charset="0"/>
                  <a:cs typeface="Cambria"/>
                </a:rPr>
                <a:t>ensore</a:t>
              </a:r>
              <a:r>
                <a:rPr lang="en-IN" sz="2400" spc="70" dirty="0">
                  <a:solidFill>
                    <a:schemeClr val="bg1"/>
                  </a:solidFill>
                  <a:latin typeface="Garet Bold" panose="020B0604020202020204" charset="0"/>
                  <a:cs typeface="Cambria"/>
                </a:rPr>
                <a:t> Flow(for training and deploying machine learning models</a:t>
              </a:r>
              <a:endParaRPr lang="en-IN" sz="2400" spc="40" dirty="0">
                <a:solidFill>
                  <a:schemeClr val="bg1"/>
                </a:solidFill>
                <a:latin typeface="Garet Bold" panose="020B0604020202020204" charset="0"/>
                <a:cs typeface="Cambria"/>
              </a:endParaRPr>
            </a:p>
          </p:txBody>
        </p:sp>
        <p:sp>
          <p:nvSpPr>
            <p:cNvPr id="32" name="Rectangle: Rounded Corners 31">
              <a:extLst>
                <a:ext uri="{FF2B5EF4-FFF2-40B4-BE49-F238E27FC236}">
                  <a16:creationId xmlns:a16="http://schemas.microsoft.com/office/drawing/2014/main" id="{E1C2432D-F5B7-681A-63A8-A1739283AACB}"/>
                </a:ext>
              </a:extLst>
            </p:cNvPr>
            <p:cNvSpPr/>
            <p:nvPr/>
          </p:nvSpPr>
          <p:spPr>
            <a:xfrm>
              <a:off x="1015242" y="3632395"/>
              <a:ext cx="2423670" cy="234639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ln w="0"/>
                  <a:solidFill>
                    <a:schemeClr val="tx1"/>
                  </a:solidFill>
                  <a:effectLst>
                    <a:outerShdw blurRad="38100" dist="19050" dir="2700000" algn="tl" rotWithShape="0">
                      <a:schemeClr val="dk1">
                        <a:alpha val="40000"/>
                      </a:schemeClr>
                    </a:outerShdw>
                  </a:effectLst>
                  <a:latin typeface="Horizon" panose="020B0604020202020204" charset="0"/>
                </a:rPr>
                <a:t>Machine learning framework</a:t>
              </a:r>
              <a:endParaRPr lang="en-IN" sz="1500" dirty="0">
                <a:ln w="0"/>
                <a:solidFill>
                  <a:schemeClr val="tx1"/>
                </a:solidFill>
                <a:effectLst>
                  <a:outerShdw blurRad="38100" dist="19050" dir="2700000" algn="tl" rotWithShape="0">
                    <a:schemeClr val="dk1">
                      <a:alpha val="40000"/>
                    </a:schemeClr>
                  </a:outerShdw>
                </a:effectLst>
                <a:latin typeface="Horizon" panose="020B0604020202020204" charset="0"/>
              </a:endParaRPr>
            </a:p>
          </p:txBody>
        </p:sp>
      </p:grpSp>
      <p:grpSp>
        <p:nvGrpSpPr>
          <p:cNvPr id="36" name="Group 35">
            <a:extLst>
              <a:ext uri="{FF2B5EF4-FFF2-40B4-BE49-F238E27FC236}">
                <a16:creationId xmlns:a16="http://schemas.microsoft.com/office/drawing/2014/main" id="{A6D18200-43D4-83F1-8A4C-C9DF84FD5363}"/>
              </a:ext>
            </a:extLst>
          </p:cNvPr>
          <p:cNvGrpSpPr/>
          <p:nvPr/>
        </p:nvGrpSpPr>
        <p:grpSpPr>
          <a:xfrm>
            <a:off x="12424218" y="3632395"/>
            <a:ext cx="3594618" cy="3660944"/>
            <a:chOff x="656050" y="3632395"/>
            <a:chExt cx="3594618" cy="3660944"/>
          </a:xfrm>
        </p:grpSpPr>
        <p:sp>
          <p:nvSpPr>
            <p:cNvPr id="37" name="TextBox 18">
              <a:extLst>
                <a:ext uri="{FF2B5EF4-FFF2-40B4-BE49-F238E27FC236}">
                  <a16:creationId xmlns:a16="http://schemas.microsoft.com/office/drawing/2014/main" id="{F365D6F3-3478-B905-13B2-28A0F5D4468B}"/>
                </a:ext>
              </a:extLst>
            </p:cNvPr>
            <p:cNvSpPr txBox="1"/>
            <p:nvPr/>
          </p:nvSpPr>
          <p:spPr>
            <a:xfrm>
              <a:off x="656050" y="6185343"/>
              <a:ext cx="3594618" cy="1107996"/>
            </a:xfrm>
            <a:prstGeom prst="rect">
              <a:avLst/>
            </a:prstGeom>
          </p:spPr>
          <p:txBody>
            <a:bodyPr wrap="square" lIns="0" tIns="0" rIns="0" bIns="0" rtlCol="0" anchor="t">
              <a:spAutoFit/>
            </a:bodyPr>
            <a:lstStyle/>
            <a:p>
              <a:pPr marL="241300">
                <a:lnSpc>
                  <a:spcPct val="100000"/>
                </a:lnSpc>
                <a:spcBef>
                  <a:spcPts val="1475"/>
                </a:spcBef>
                <a:tabLst>
                  <a:tab pos="545465" algn="l"/>
                </a:tabLst>
              </a:pPr>
              <a:r>
                <a:rPr lang="en-US" sz="2400" spc="70" dirty="0">
                  <a:solidFill>
                    <a:schemeClr val="bg1"/>
                  </a:solidFill>
                  <a:latin typeface="Garet Bold" panose="020B0604020202020204" charset="0"/>
                  <a:cs typeface="Cambria"/>
                </a:rPr>
                <a:t>MySQL (for storing user data and application logs)</a:t>
              </a:r>
              <a:endParaRPr lang="en-IN" sz="2400" spc="40" dirty="0">
                <a:solidFill>
                  <a:schemeClr val="bg1"/>
                </a:solidFill>
                <a:latin typeface="Garet Bold" panose="020B0604020202020204" charset="0"/>
                <a:cs typeface="Cambria"/>
              </a:endParaRPr>
            </a:p>
          </p:txBody>
        </p:sp>
        <p:sp>
          <p:nvSpPr>
            <p:cNvPr id="38" name="Rectangle: Rounded Corners 37">
              <a:extLst>
                <a:ext uri="{FF2B5EF4-FFF2-40B4-BE49-F238E27FC236}">
                  <a16:creationId xmlns:a16="http://schemas.microsoft.com/office/drawing/2014/main" id="{3437040D-4712-7AF7-D3B2-C2442B1F371C}"/>
                </a:ext>
              </a:extLst>
            </p:cNvPr>
            <p:cNvSpPr/>
            <p:nvPr/>
          </p:nvSpPr>
          <p:spPr>
            <a:xfrm>
              <a:off x="1015242" y="3632395"/>
              <a:ext cx="2423670" cy="234639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ln w="0"/>
                  <a:solidFill>
                    <a:schemeClr val="tx1"/>
                  </a:solidFill>
                  <a:effectLst>
                    <a:outerShdw blurRad="38100" dist="19050" dir="2700000" algn="tl" rotWithShape="0">
                      <a:schemeClr val="dk1">
                        <a:alpha val="40000"/>
                      </a:schemeClr>
                    </a:outerShdw>
                  </a:effectLst>
                  <a:latin typeface="Horizon" panose="020B0604020202020204" charset="0"/>
                </a:rPr>
                <a:t>database</a:t>
              </a:r>
              <a:endParaRPr lang="en-IN" sz="1500" dirty="0">
                <a:ln w="0"/>
                <a:solidFill>
                  <a:schemeClr val="tx1"/>
                </a:solidFill>
                <a:effectLst>
                  <a:outerShdw blurRad="38100" dist="19050" dir="2700000" algn="tl" rotWithShape="0">
                    <a:schemeClr val="dk1">
                      <a:alpha val="40000"/>
                    </a:schemeClr>
                  </a:outerShdw>
                </a:effectLst>
                <a:latin typeface="Horizon"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50" fill="hold"/>
                                        <p:tgtEl>
                                          <p:spTgt spid="26"/>
                                        </p:tgtEl>
                                        <p:attrNameLst>
                                          <p:attrName>ppt_w</p:attrName>
                                        </p:attrNameLst>
                                      </p:cBhvr>
                                      <p:tavLst>
                                        <p:tav tm="0">
                                          <p:val>
                                            <p:fltVal val="0"/>
                                          </p:val>
                                        </p:tav>
                                        <p:tav tm="100000">
                                          <p:val>
                                            <p:strVal val="#ppt_w"/>
                                          </p:val>
                                        </p:tav>
                                      </p:tavLst>
                                    </p:anim>
                                    <p:anim calcmode="lin" valueType="num">
                                      <p:cBhvr>
                                        <p:cTn id="8" dur="250" fill="hold"/>
                                        <p:tgtEl>
                                          <p:spTgt spid="26"/>
                                        </p:tgtEl>
                                        <p:attrNameLst>
                                          <p:attrName>ppt_h</p:attrName>
                                        </p:attrNameLst>
                                      </p:cBhvr>
                                      <p:tavLst>
                                        <p:tav tm="0">
                                          <p:val>
                                            <p:fltVal val="0"/>
                                          </p:val>
                                        </p:tav>
                                        <p:tav tm="100000">
                                          <p:val>
                                            <p:strVal val="#ppt_h"/>
                                          </p:val>
                                        </p:tav>
                                      </p:tavLst>
                                    </p:anim>
                                    <p:animEffect transition="in" filter="fade">
                                      <p:cBhvr>
                                        <p:cTn id="9" dur="250"/>
                                        <p:tgtEl>
                                          <p:spTgt spid="26"/>
                                        </p:tgtEl>
                                      </p:cBhvr>
                                    </p:animEffect>
                                  </p:childTnLst>
                                </p:cTn>
                              </p:par>
                              <p:par>
                                <p:cTn id="10" presetID="53" presetClass="entr" presetSubtype="16" fill="hold" nodeType="withEffect">
                                  <p:stCondLst>
                                    <p:cond delay="5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nodeType="withEffect">
                                  <p:stCondLst>
                                    <p:cond delay="9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12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58DA724-1EFB-B268-8B53-F0EB828FD2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BA08B3-B02F-AF93-A973-9FD7E1ED28DE}"/>
              </a:ext>
            </a:extLst>
          </p:cNvPr>
          <p:cNvSpPr/>
          <p:nvPr/>
        </p:nvSpPr>
        <p:spPr>
          <a:xfrm flipH="1">
            <a:off x="15292996" y="2321570"/>
            <a:ext cx="8932907" cy="8229600"/>
          </a:xfrm>
          <a:custGeom>
            <a:avLst/>
            <a:gdLst/>
            <a:ahLst/>
            <a:cxnLst/>
            <a:rect l="l" t="t" r="r" b="b"/>
            <a:pathLst>
              <a:path w="8932907" h="8229600">
                <a:moveTo>
                  <a:pt x="8932906" y="0"/>
                </a:moveTo>
                <a:lnTo>
                  <a:pt x="0" y="0"/>
                </a:lnTo>
                <a:lnTo>
                  <a:pt x="0" y="8229600"/>
                </a:lnTo>
                <a:lnTo>
                  <a:pt x="8932906" y="8229600"/>
                </a:lnTo>
                <a:lnTo>
                  <a:pt x="8932906" y="0"/>
                </a:lnTo>
                <a:close/>
              </a:path>
            </a:pathLst>
          </a:custGeom>
          <a:blipFill>
            <a:blip r:embed="rId2"/>
            <a:stretch>
              <a:fillRect/>
            </a:stretch>
          </a:blipFill>
        </p:spPr>
      </p:sp>
      <p:sp>
        <p:nvSpPr>
          <p:cNvPr id="3" name="TextBox 3">
            <a:extLst>
              <a:ext uri="{FF2B5EF4-FFF2-40B4-BE49-F238E27FC236}">
                <a16:creationId xmlns:a16="http://schemas.microsoft.com/office/drawing/2014/main" id="{5425B141-6F80-1961-FB86-501EC7E25F42}"/>
              </a:ext>
            </a:extLst>
          </p:cNvPr>
          <p:cNvSpPr txBox="1"/>
          <p:nvPr/>
        </p:nvSpPr>
        <p:spPr>
          <a:xfrm>
            <a:off x="4400505" y="3820116"/>
            <a:ext cx="9220440" cy="3133550"/>
          </a:xfrm>
          <a:prstGeom prst="rect">
            <a:avLst/>
          </a:prstGeom>
        </p:spPr>
        <p:txBody>
          <a:bodyPr wrap="square" lIns="0" tIns="0" rIns="0" bIns="0" rtlCol="0" anchor="t">
            <a:spAutoFit/>
          </a:bodyPr>
          <a:lstStyle/>
          <a:p>
            <a:pPr algn="ctr">
              <a:lnSpc>
                <a:spcPts val="8135"/>
              </a:lnSpc>
            </a:pPr>
            <a:r>
              <a:rPr lang="en-US" sz="7200" dirty="0">
                <a:solidFill>
                  <a:srgbClr val="FFFFFF"/>
                </a:solidFill>
                <a:latin typeface="Horizon"/>
                <a:ea typeface="Horizon"/>
                <a:cs typeface="Horizon"/>
                <a:sym typeface="Horizon"/>
              </a:rPr>
              <a:t>Screen page layouts</a:t>
            </a:r>
          </a:p>
        </p:txBody>
      </p:sp>
      <p:sp>
        <p:nvSpPr>
          <p:cNvPr id="10" name="Freeform 10">
            <a:extLst>
              <a:ext uri="{FF2B5EF4-FFF2-40B4-BE49-F238E27FC236}">
                <a16:creationId xmlns:a16="http://schemas.microsoft.com/office/drawing/2014/main" id="{6CF351F5-3576-15C3-0F7B-1E8B01937EBB}"/>
              </a:ext>
            </a:extLst>
          </p:cNvPr>
          <p:cNvSpPr/>
          <p:nvPr/>
        </p:nvSpPr>
        <p:spPr>
          <a:xfrm rot="-1672140" flipH="1" flipV="1">
            <a:off x="-3437753" y="-3937991"/>
            <a:ext cx="8932907" cy="8229600"/>
          </a:xfrm>
          <a:custGeom>
            <a:avLst/>
            <a:gdLst/>
            <a:ahLst/>
            <a:cxnLst/>
            <a:rect l="l" t="t" r="r" b="b"/>
            <a:pathLst>
              <a:path w="8932907" h="8229600">
                <a:moveTo>
                  <a:pt x="8932906" y="8229600"/>
                </a:moveTo>
                <a:lnTo>
                  <a:pt x="0" y="8229600"/>
                </a:lnTo>
                <a:lnTo>
                  <a:pt x="0" y="0"/>
                </a:lnTo>
                <a:lnTo>
                  <a:pt x="8932906" y="0"/>
                </a:lnTo>
                <a:lnTo>
                  <a:pt x="8932906" y="8229600"/>
                </a:lnTo>
                <a:close/>
              </a:path>
            </a:pathLst>
          </a:custGeom>
          <a:blipFill>
            <a:blip r:embed="rId2"/>
            <a:stretch>
              <a:fillRect/>
            </a:stretch>
          </a:blipFill>
        </p:spPr>
      </p:sp>
      <p:sp>
        <p:nvSpPr>
          <p:cNvPr id="12" name="Freeform 12">
            <a:extLst>
              <a:ext uri="{FF2B5EF4-FFF2-40B4-BE49-F238E27FC236}">
                <a16:creationId xmlns:a16="http://schemas.microsoft.com/office/drawing/2014/main" id="{38B073FD-FB02-B0AF-C455-8B29596A3FC9}"/>
              </a:ext>
            </a:extLst>
          </p:cNvPr>
          <p:cNvSpPr/>
          <p:nvPr/>
        </p:nvSpPr>
        <p:spPr>
          <a:xfrm>
            <a:off x="-4565877" y="5603762"/>
            <a:ext cx="7309077" cy="7309077"/>
          </a:xfrm>
          <a:custGeom>
            <a:avLst/>
            <a:gdLst/>
            <a:ahLst/>
            <a:cxnLst/>
            <a:rect l="l" t="t" r="r" b="b"/>
            <a:pathLst>
              <a:path w="7309077" h="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5127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7CA6D01-6273-5A1D-3602-9C6148DFB688}"/>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5202F02-ABCA-434F-276A-52C189C696D7}"/>
              </a:ext>
            </a:extLst>
          </p:cNvPr>
          <p:cNvSpPr/>
          <p:nvPr/>
        </p:nvSpPr>
        <p:spPr>
          <a:xfrm>
            <a:off x="1085850" y="2065109"/>
            <a:ext cx="3581400" cy="6934200"/>
          </a:xfrm>
          <a:prstGeom prst="roundRect">
            <a:avLst/>
          </a:prstGeom>
          <a:blipFill dpi="0" rotWithShape="1">
            <a:blip r:embed="rId2" cstate="print">
              <a:extLst>
                <a:ext uri="{28A0092B-C50C-407E-A947-70E740481C1C}">
                  <a14:useLocalDpi xmlns:a14="http://schemas.microsoft.com/office/drawing/2010/main" val="0"/>
                </a:ext>
              </a:extLst>
            </a:blip>
            <a:srcRect/>
            <a:stretch>
              <a:fillRect t="-344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0443D6-6B2B-B703-89B0-4CF003E24C0F}"/>
              </a:ext>
            </a:extLst>
          </p:cNvPr>
          <p:cNvSpPr txBox="1"/>
          <p:nvPr/>
        </p:nvSpPr>
        <p:spPr>
          <a:xfrm>
            <a:off x="609600" y="1059542"/>
            <a:ext cx="3581400" cy="461665"/>
          </a:xfrm>
          <a:prstGeom prst="rect">
            <a:avLst/>
          </a:prstGeom>
          <a:noFill/>
        </p:spPr>
        <p:txBody>
          <a:bodyPr wrap="square" rtlCol="0">
            <a:spAutoFit/>
          </a:bodyPr>
          <a:lstStyle/>
          <a:p>
            <a:r>
              <a:rPr lang="en-US" sz="2400" dirty="0">
                <a:solidFill>
                  <a:schemeClr val="bg1"/>
                </a:solidFill>
                <a:latin typeface="Garet Bold" panose="020B0604020202020204" charset="0"/>
              </a:rPr>
              <a:t>WELCOME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B32BE5D8-CB88-3AE8-BEE7-FADF24898686}"/>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6">
            <a:extLst>
              <a:ext uri="{FF2B5EF4-FFF2-40B4-BE49-F238E27FC236}">
                <a16:creationId xmlns:a16="http://schemas.microsoft.com/office/drawing/2014/main" id="{D73E2273-6B08-AD3B-AD18-850BB85B0E27}"/>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8">
            <a:extLst>
              <a:ext uri="{FF2B5EF4-FFF2-40B4-BE49-F238E27FC236}">
                <a16:creationId xmlns:a16="http://schemas.microsoft.com/office/drawing/2014/main" id="{37E5F592-5925-4783-77B7-8328D5F9CAD1}"/>
              </a:ext>
            </a:extLst>
          </p:cNvPr>
          <p:cNvSpPr txBox="1"/>
          <p:nvPr/>
        </p:nvSpPr>
        <p:spPr>
          <a:xfrm>
            <a:off x="6096000" y="1059541"/>
            <a:ext cx="12496800" cy="830997"/>
          </a:xfrm>
          <a:prstGeom prst="rect">
            <a:avLst/>
          </a:prstGeom>
          <a:noFill/>
        </p:spPr>
        <p:txBody>
          <a:bodyPr wrap="square">
            <a:spAutoFit/>
          </a:bodyPr>
          <a:lstStyle/>
          <a:p>
            <a:r>
              <a:rPr lang="en-US" sz="2400" dirty="0">
                <a:solidFill>
                  <a:schemeClr val="bg1"/>
                </a:solidFill>
                <a:latin typeface="Garet Bold" panose="020B0604020202020204" charset="0"/>
              </a:rPr>
              <a:t>CAMERA PERMISSION:                                               MIC PERMISSION:</a:t>
            </a:r>
            <a:endParaRPr lang="en-IN" sz="2400" dirty="0">
              <a:solidFill>
                <a:schemeClr val="bg1"/>
              </a:solidFill>
              <a:latin typeface="Garet Bold" panose="020B0604020202020204" charset="0"/>
            </a:endParaRPr>
          </a:p>
          <a:p>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AC0AAA37-4D4C-5E4C-2CE8-77515E700FF2}"/>
              </a:ext>
            </a:extLst>
          </p:cNvPr>
          <p:cNvSpPr/>
          <p:nvPr/>
        </p:nvSpPr>
        <p:spPr>
          <a:xfrm>
            <a:off x="7353300" y="2056618"/>
            <a:ext cx="3581400" cy="6934200"/>
          </a:xfrm>
          <a:prstGeom prst="roundRect">
            <a:avLst/>
          </a:prstGeom>
          <a:blipFill dpi="0" rotWithShape="1">
            <a:blip r:embed="rId5" cstate="print">
              <a:extLst>
                <a:ext uri="{28A0092B-C50C-407E-A947-70E740481C1C}">
                  <a14:useLocalDpi xmlns:a14="http://schemas.microsoft.com/office/drawing/2010/main" val="0"/>
                </a:ext>
              </a:extLst>
            </a:blip>
            <a:srcRect/>
            <a:stretch>
              <a:fillRect t="-348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A3E9FD07-A955-4A67-32E0-53C48C7895E7}"/>
              </a:ext>
            </a:extLst>
          </p:cNvPr>
          <p:cNvSpPr/>
          <p:nvPr/>
        </p:nvSpPr>
        <p:spPr>
          <a:xfrm>
            <a:off x="13601700" y="2065109"/>
            <a:ext cx="3581400" cy="6931152"/>
          </a:xfrm>
          <a:prstGeom prst="roundRect">
            <a:avLst/>
          </a:prstGeom>
          <a:blipFill dpi="0" rotWithShape="1">
            <a:blip r:embed="rId6" cstate="print">
              <a:extLst>
                <a:ext uri="{28A0092B-C50C-407E-A947-70E740481C1C}">
                  <a14:useLocalDpi xmlns:a14="http://schemas.microsoft.com/office/drawing/2010/main" val="0"/>
                </a:ext>
              </a:extLst>
            </a:blip>
            <a:srcRect/>
            <a:stretch>
              <a:fillRect t="-3602" b="1"/>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36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4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44244-90A6-3A18-AB4F-6BA05F9124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F415D5-E2EC-B5C7-C265-4E134CF58FE8}"/>
              </a:ext>
            </a:extLst>
          </p:cNvPr>
          <p:cNvSpPr txBox="1"/>
          <p:nvPr/>
        </p:nvSpPr>
        <p:spPr>
          <a:xfrm>
            <a:off x="2209800" y="1059543"/>
            <a:ext cx="3581400" cy="584775"/>
          </a:xfrm>
          <a:prstGeom prst="rect">
            <a:avLst/>
          </a:prstGeom>
          <a:noFill/>
        </p:spPr>
        <p:txBody>
          <a:bodyPr wrap="square" rtlCol="0">
            <a:spAutoFit/>
          </a:bodyPr>
          <a:lstStyle/>
          <a:p>
            <a:r>
              <a:rPr lang="en-US" sz="3200" dirty="0">
                <a:solidFill>
                  <a:schemeClr val="bg1"/>
                </a:solidFill>
                <a:latin typeface="Garet Bold" panose="020B0604020202020204" charset="0"/>
              </a:rPr>
              <a:t>USER TYPE:</a:t>
            </a:r>
            <a:endParaRPr lang="en-IN" sz="32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B386F2D7-6E52-8FB0-250B-94F71EF0CC21}"/>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2519EA29-0C46-0D44-30C9-56DBA91B9507}"/>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E1387798-8574-E66A-9105-68C1424151C1}"/>
              </a:ext>
            </a:extLst>
          </p:cNvPr>
          <p:cNvSpPr/>
          <p:nvPr/>
        </p:nvSpPr>
        <p:spPr>
          <a:xfrm>
            <a:off x="7162800" y="1790700"/>
            <a:ext cx="3581400" cy="7309182"/>
          </a:xfrm>
          <a:prstGeom prst="roundRect">
            <a:avLst/>
          </a:prstGeom>
          <a:blipFill dpi="0" rotWithShape="1">
            <a:blip r:embed="rId4" cstate="print">
              <a:extLst>
                <a:ext uri="{28A0092B-C50C-407E-A947-70E740481C1C}">
                  <a14:useLocalDpi xmlns:a14="http://schemas.microsoft.com/office/drawing/2010/main" val="0"/>
                </a:ext>
              </a:extLst>
            </a:blip>
            <a:srcRect/>
            <a:stretch>
              <a:fillRect t="-426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58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BCAA2F1-9B3F-91D2-3AC9-677E058A59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0D6DD28-52B8-5890-F8A9-CAA657C9552E}"/>
              </a:ext>
            </a:extLst>
          </p:cNvPr>
          <p:cNvSpPr txBox="1"/>
          <p:nvPr/>
        </p:nvSpPr>
        <p:spPr>
          <a:xfrm>
            <a:off x="2209800" y="1059543"/>
            <a:ext cx="3581400" cy="461665"/>
          </a:xfrm>
          <a:prstGeom prst="rect">
            <a:avLst/>
          </a:prstGeom>
          <a:noFill/>
        </p:spPr>
        <p:txBody>
          <a:bodyPr wrap="square" rtlCol="0">
            <a:spAutoFit/>
          </a:bodyPr>
          <a:lstStyle/>
          <a:p>
            <a:r>
              <a:rPr lang="en-US" sz="2400" dirty="0">
                <a:solidFill>
                  <a:schemeClr val="bg1"/>
                </a:solidFill>
                <a:latin typeface="Garet Bold" panose="020B0604020202020204" charset="0"/>
              </a:rPr>
              <a:t>LOGIN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5EF705FF-8F67-8267-45DA-DE4D4585F3C9}"/>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5B83C99E-1CE2-26C2-8F80-C196F225CB89}"/>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D60CB990-7620-6896-A933-4CF7E8B3DA2E}"/>
              </a:ext>
            </a:extLst>
          </p:cNvPr>
          <p:cNvSpPr/>
          <p:nvPr/>
        </p:nvSpPr>
        <p:spPr>
          <a:xfrm>
            <a:off x="3048000" y="2056618"/>
            <a:ext cx="3581400" cy="7049282"/>
          </a:xfrm>
          <a:prstGeom prst="roundRect">
            <a:avLst/>
          </a:prstGeom>
          <a:blipFill dpi="0" rotWithShape="1">
            <a:blip r:embed="rId4" cstate="print">
              <a:extLst>
                <a:ext uri="{28A0092B-C50C-407E-A947-70E740481C1C}">
                  <a14:useLocalDpi xmlns:a14="http://schemas.microsoft.com/office/drawing/2010/main" val="0"/>
                </a:ext>
              </a:extLst>
            </a:blip>
            <a:srcRect/>
            <a:stretch>
              <a:fillRect t="-340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C77FFF8-D910-2CAB-C345-1687684B3585}"/>
              </a:ext>
            </a:extLst>
          </p:cNvPr>
          <p:cNvSpPr txBox="1"/>
          <p:nvPr/>
        </p:nvSpPr>
        <p:spPr>
          <a:xfrm>
            <a:off x="10896600" y="1059543"/>
            <a:ext cx="12496800" cy="461665"/>
          </a:xfrm>
          <a:prstGeom prst="rect">
            <a:avLst/>
          </a:prstGeom>
          <a:noFill/>
        </p:spPr>
        <p:txBody>
          <a:bodyPr wrap="square">
            <a:spAutoFit/>
          </a:bodyPr>
          <a:lstStyle/>
          <a:p>
            <a:r>
              <a:rPr lang="en-US" sz="2400" dirty="0">
                <a:solidFill>
                  <a:schemeClr val="bg1"/>
                </a:solidFill>
                <a:latin typeface="Garet Bold" panose="020B0604020202020204" charset="0"/>
              </a:rPr>
              <a:t>REGISTER PAGE:</a:t>
            </a:r>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FDB81D61-0E00-3F0F-D321-063199FBD71A}"/>
              </a:ext>
            </a:extLst>
          </p:cNvPr>
          <p:cNvSpPr/>
          <p:nvPr/>
        </p:nvSpPr>
        <p:spPr>
          <a:xfrm>
            <a:off x="11814629" y="2056618"/>
            <a:ext cx="3581400" cy="7049282"/>
          </a:xfrm>
          <a:prstGeom prst="roundRect">
            <a:avLst/>
          </a:prstGeom>
          <a:blipFill dpi="0" rotWithShape="1">
            <a:blip r:embed="rId5" cstate="print">
              <a:extLst>
                <a:ext uri="{28A0092B-C50C-407E-A947-70E740481C1C}">
                  <a14:useLocalDpi xmlns:a14="http://schemas.microsoft.com/office/drawing/2010/main" val="0"/>
                </a:ext>
              </a:extLst>
            </a:blip>
            <a:srcRect/>
            <a:stretch>
              <a:fillRect t="-401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94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7D21BF-C0FE-6BB8-1BE3-C83062F0013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D037897-9BCE-6A1C-A8F5-C5FDE59199E8}"/>
              </a:ext>
            </a:extLst>
          </p:cNvPr>
          <p:cNvSpPr txBox="1"/>
          <p:nvPr/>
        </p:nvSpPr>
        <p:spPr>
          <a:xfrm>
            <a:off x="2209800" y="1059543"/>
            <a:ext cx="3581400" cy="461665"/>
          </a:xfrm>
          <a:prstGeom prst="rect">
            <a:avLst/>
          </a:prstGeom>
          <a:noFill/>
        </p:spPr>
        <p:txBody>
          <a:bodyPr wrap="square" rtlCol="0">
            <a:spAutoFit/>
          </a:bodyPr>
          <a:lstStyle/>
          <a:p>
            <a:r>
              <a:rPr lang="en-US" sz="2400" dirty="0">
                <a:solidFill>
                  <a:schemeClr val="bg1"/>
                </a:solidFill>
                <a:latin typeface="Garet Bold" panose="020B0604020202020204" charset="0"/>
              </a:rPr>
              <a:t>INSTRUCTION PAGE:</a:t>
            </a:r>
            <a:endParaRPr lang="en-IN" sz="2400" dirty="0">
              <a:solidFill>
                <a:schemeClr val="bg1"/>
              </a:solidFill>
              <a:latin typeface="Garet Bold" panose="020B0604020202020204" charset="0"/>
            </a:endParaRPr>
          </a:p>
        </p:txBody>
      </p:sp>
      <p:sp>
        <p:nvSpPr>
          <p:cNvPr id="7" name="Freeform 6">
            <a:extLst>
              <a:ext uri="{FF2B5EF4-FFF2-40B4-BE49-F238E27FC236}">
                <a16:creationId xmlns:a16="http://schemas.microsoft.com/office/drawing/2014/main" id="{DB549D06-6685-07E0-E70B-B26F124BC2FB}"/>
              </a:ext>
            </a:extLst>
          </p:cNvPr>
          <p:cNvSpPr/>
          <p:nvPr/>
        </p:nvSpPr>
        <p:spPr>
          <a:xfrm>
            <a:off x="15392400" y="4191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6">
            <a:extLst>
              <a:ext uri="{FF2B5EF4-FFF2-40B4-BE49-F238E27FC236}">
                <a16:creationId xmlns:a16="http://schemas.microsoft.com/office/drawing/2014/main" id="{A280F10E-3DE7-73F8-4B77-E63FF4EBDC5B}"/>
              </a:ext>
            </a:extLst>
          </p:cNvPr>
          <p:cNvSpPr/>
          <p:nvPr/>
        </p:nvSpPr>
        <p:spPr>
          <a:xfrm>
            <a:off x="-2286000" y="5981700"/>
            <a:ext cx="7309077" cy="7309077"/>
          </a:xfrm>
          <a:custGeom>
            <a:avLst/>
            <a:gdLst/>
            <a:ahLst/>
            <a:cxnLst/>
            <a:rect l="l" t="t" r="r" b="b"/>
            <a:pathLst>
              <a:path w="7309077" h="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Rounded Corners 2">
            <a:extLst>
              <a:ext uri="{FF2B5EF4-FFF2-40B4-BE49-F238E27FC236}">
                <a16:creationId xmlns:a16="http://schemas.microsoft.com/office/drawing/2014/main" id="{07AC42C6-3A40-A480-E1FF-0FFC4792090D}"/>
              </a:ext>
            </a:extLst>
          </p:cNvPr>
          <p:cNvSpPr/>
          <p:nvPr/>
        </p:nvSpPr>
        <p:spPr>
          <a:xfrm>
            <a:off x="3048000" y="1943100"/>
            <a:ext cx="3581400" cy="722376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7A1D65A-AC37-3390-AC15-9DEBB6A7C5C2}"/>
              </a:ext>
            </a:extLst>
          </p:cNvPr>
          <p:cNvSpPr txBox="1"/>
          <p:nvPr/>
        </p:nvSpPr>
        <p:spPr>
          <a:xfrm>
            <a:off x="10896600" y="874876"/>
            <a:ext cx="12496800" cy="830997"/>
          </a:xfrm>
          <a:prstGeom prst="rect">
            <a:avLst/>
          </a:prstGeom>
          <a:noFill/>
        </p:spPr>
        <p:txBody>
          <a:bodyPr wrap="square">
            <a:spAutoFit/>
          </a:bodyPr>
          <a:lstStyle/>
          <a:p>
            <a:r>
              <a:rPr lang="en-US" sz="2400" dirty="0">
                <a:solidFill>
                  <a:schemeClr val="bg1"/>
                </a:solidFill>
                <a:latin typeface="Garet Bold" panose="020B0604020202020204" charset="0"/>
              </a:rPr>
              <a:t>LANGUAGE SELECTION</a:t>
            </a:r>
          </a:p>
          <a:p>
            <a:r>
              <a:rPr lang="en-US" sz="2400" dirty="0">
                <a:solidFill>
                  <a:schemeClr val="bg1"/>
                </a:solidFill>
                <a:latin typeface="Garet Bold" panose="020B0604020202020204" charset="0"/>
              </a:rPr>
              <a:t>PAGE:</a:t>
            </a:r>
            <a:endParaRPr lang="en-IN" sz="2400" dirty="0">
              <a:solidFill>
                <a:schemeClr val="bg1"/>
              </a:solidFill>
              <a:latin typeface="Garet Bold" panose="020B0604020202020204" charset="0"/>
            </a:endParaRPr>
          </a:p>
        </p:txBody>
      </p:sp>
      <p:sp>
        <p:nvSpPr>
          <p:cNvPr id="10" name="Rectangle: Rounded Corners 9">
            <a:extLst>
              <a:ext uri="{FF2B5EF4-FFF2-40B4-BE49-F238E27FC236}">
                <a16:creationId xmlns:a16="http://schemas.microsoft.com/office/drawing/2014/main" id="{58DE7097-F34E-FB8B-E631-C7729AFA3AB3}"/>
              </a:ext>
            </a:extLst>
          </p:cNvPr>
          <p:cNvSpPr/>
          <p:nvPr/>
        </p:nvSpPr>
        <p:spPr>
          <a:xfrm>
            <a:off x="11814629" y="1863326"/>
            <a:ext cx="3581400" cy="722376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41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TotalTime>
  <Words>459</Words>
  <Application>Microsoft Office PowerPoint</Application>
  <PresentationFormat>Custom</PresentationFormat>
  <Paragraphs>61</Paragraphs>
  <Slides>19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Garet </vt:lpstr>
      <vt:lpstr>Calibri</vt:lpstr>
      <vt:lpstr>Arial</vt:lpstr>
      <vt:lpstr>Garet</vt:lpstr>
      <vt:lpstr>Horizon</vt:lpstr>
      <vt:lpstr>Garet Bold</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Futuristic Tech Presentation</dc:title>
  <dc:creator>krish</dc:creator>
  <cp:lastModifiedBy>UJJWAL SHARMA</cp:lastModifiedBy>
  <cp:revision>15</cp:revision>
  <dcterms:created xsi:type="dcterms:W3CDTF">2006-08-16T00:00:00Z</dcterms:created>
  <dcterms:modified xsi:type="dcterms:W3CDTF">2025-12-10T04:48:47Z</dcterms:modified>
  <dc:identifier>DAGj5NsmwNk</dc:identifier>
</cp:coreProperties>
</file>